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83" r:id="rId2"/>
    <p:sldId id="301" r:id="rId3"/>
    <p:sldId id="300" r:id="rId4"/>
    <p:sldId id="296" r:id="rId5"/>
    <p:sldId id="29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2F5EE"/>
    <a:srgbClr val="F3F3EE"/>
    <a:srgbClr val="00556F"/>
    <a:srgbClr val="614776"/>
    <a:srgbClr val="60295E"/>
    <a:srgbClr val="712000"/>
    <a:srgbClr val="9F3324"/>
    <a:srgbClr val="CB5428"/>
    <a:srgbClr val="F36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76498" autoAdjust="0"/>
  </p:normalViewPr>
  <p:slideViewPr>
    <p:cSldViewPr snapToGrid="0" snapToObjects="1">
      <p:cViewPr varScale="1">
        <p:scale>
          <a:sx n="48" d="100"/>
          <a:sy n="48" d="100"/>
        </p:scale>
        <p:origin x="236" y="28"/>
      </p:cViewPr>
      <p:guideLst/>
    </p:cSldViewPr>
  </p:slideViewPr>
  <p:notesTextViewPr>
    <p:cViewPr>
      <p:scale>
        <a:sx n="1" d="1"/>
        <a:sy n="1" d="1"/>
      </p:scale>
      <p:origin x="0" y="0"/>
    </p:cViewPr>
  </p:notesTextViewPr>
  <p:notesViewPr>
    <p:cSldViewPr snapToGrid="0" snapToObjects="1">
      <p:cViewPr varScale="1">
        <p:scale>
          <a:sx n="171" d="100"/>
          <a:sy n="171" d="100"/>
        </p:scale>
        <p:origin x="53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000" b="1"/>
              <a:t>Returns as of January 31</a:t>
            </a:r>
            <a:r>
              <a:rPr lang="en-US" sz="1000" b="1" baseline="0"/>
              <a:t>, 2021</a:t>
            </a:r>
            <a:endParaRPr lang="en-US" sz="1000" b="1"/>
          </a:p>
        </c:rich>
      </c:tx>
      <c:layout>
        <c:manualLayout>
          <c:xMode val="edge"/>
          <c:yMode val="edge"/>
          <c:x val="0.32151960784313732"/>
          <c:y val="1.901116832536695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9607843137254902E-2"/>
          <c:y val="0.2390418023260289"/>
          <c:w val="0.94607843137254899"/>
          <c:h val="0.5968900331740058"/>
        </c:manualLayout>
      </c:layout>
      <c:barChart>
        <c:barDir val="col"/>
        <c:grouping val="clustered"/>
        <c:varyColors val="0"/>
        <c:ser>
          <c:idx val="0"/>
          <c:order val="0"/>
          <c:tx>
            <c:strRef>
              <c:f>Sheet1!$B$1</c:f>
              <c:strCache>
                <c:ptCount val="1"/>
                <c:pt idx="0">
                  <c:v>US Equities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Sheet1!$B$2:$B$3</c:f>
              <c:numCache>
                <c:formatCode>0.0</c:formatCode>
                <c:ptCount val="2"/>
                <c:pt idx="0">
                  <c:v>-1</c:v>
                </c:pt>
                <c:pt idx="1">
                  <c:v>-1</c:v>
                </c:pt>
              </c:numCache>
            </c:numRef>
          </c:val>
          <c:extLst>
            <c:ext xmlns:c16="http://schemas.microsoft.com/office/drawing/2014/chart" uri="{C3380CC4-5D6E-409C-BE32-E72D297353CC}">
              <c16:uniqueId val="{00000000-8B49-4EB3-98E2-295D50FA5239}"/>
            </c:ext>
          </c:extLst>
        </c:ser>
        <c:ser>
          <c:idx val="1"/>
          <c:order val="1"/>
          <c:tx>
            <c:strRef>
              <c:f>Sheet1!$C$1</c:f>
              <c:strCache>
                <c:ptCount val="1"/>
                <c:pt idx="0">
                  <c:v>Int'l Equities</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Sheet1!$C$2:$C$3</c:f>
              <c:numCache>
                <c:formatCode>0.0</c:formatCode>
                <c:ptCount val="2"/>
                <c:pt idx="0" formatCode="General">
                  <c:v>-1.1000000000000001</c:v>
                </c:pt>
                <c:pt idx="1">
                  <c:v>-1.1000000000000001</c:v>
                </c:pt>
              </c:numCache>
            </c:numRef>
          </c:val>
          <c:extLst>
            <c:ext xmlns:c16="http://schemas.microsoft.com/office/drawing/2014/chart" uri="{C3380CC4-5D6E-409C-BE32-E72D297353CC}">
              <c16:uniqueId val="{00000001-8B49-4EB3-98E2-295D50FA5239}"/>
            </c:ext>
          </c:extLst>
        </c:ser>
        <c:ser>
          <c:idx val="2"/>
          <c:order val="2"/>
          <c:tx>
            <c:strRef>
              <c:f>Sheet1!$D$1</c:f>
              <c:strCache>
                <c:ptCount val="1"/>
                <c:pt idx="0">
                  <c:v>EM Equities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Sheet1!$D$2:$D$3</c:f>
              <c:numCache>
                <c:formatCode>0.0</c:formatCode>
                <c:ptCount val="2"/>
                <c:pt idx="0" formatCode="#,##0.0">
                  <c:v>3.1</c:v>
                </c:pt>
                <c:pt idx="1">
                  <c:v>3.1</c:v>
                </c:pt>
              </c:numCache>
            </c:numRef>
          </c:val>
          <c:extLst>
            <c:ext xmlns:c16="http://schemas.microsoft.com/office/drawing/2014/chart" uri="{C3380CC4-5D6E-409C-BE32-E72D297353CC}">
              <c16:uniqueId val="{00000002-8B49-4EB3-98E2-295D50FA5239}"/>
            </c:ext>
          </c:extLst>
        </c:ser>
        <c:ser>
          <c:idx val="3"/>
          <c:order val="3"/>
          <c:tx>
            <c:strRef>
              <c:f>Sheet1!$E$1</c:f>
              <c:strCache>
                <c:ptCount val="1"/>
                <c:pt idx="0">
                  <c:v>US Bonds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Sheet1!$E$2:$E$3</c:f>
              <c:numCache>
                <c:formatCode>0.0</c:formatCode>
                <c:ptCount val="2"/>
                <c:pt idx="0" formatCode="General">
                  <c:v>-0.7</c:v>
                </c:pt>
                <c:pt idx="1">
                  <c:v>-0.7</c:v>
                </c:pt>
              </c:numCache>
            </c:numRef>
          </c:val>
          <c:extLst>
            <c:ext xmlns:c16="http://schemas.microsoft.com/office/drawing/2014/chart" uri="{C3380CC4-5D6E-409C-BE32-E72D297353CC}">
              <c16:uniqueId val="{00000003-8B49-4EB3-98E2-295D50FA5239}"/>
            </c:ext>
          </c:extLst>
        </c:ser>
        <c:ser>
          <c:idx val="4"/>
          <c:order val="4"/>
          <c:tx>
            <c:strRef>
              <c:f>Sheet1!$F$1</c:f>
              <c:strCache>
                <c:ptCount val="1"/>
                <c:pt idx="0">
                  <c:v>Int'l Bonds</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Sheet1!$F$2:$F$3</c:f>
              <c:numCache>
                <c:formatCode>0.0</c:formatCode>
                <c:ptCount val="2"/>
                <c:pt idx="0">
                  <c:v>-1</c:v>
                </c:pt>
                <c:pt idx="1">
                  <c:v>-1</c:v>
                </c:pt>
              </c:numCache>
            </c:numRef>
          </c:val>
          <c:extLst>
            <c:ext xmlns:c16="http://schemas.microsoft.com/office/drawing/2014/chart" uri="{C3380CC4-5D6E-409C-BE32-E72D297353CC}">
              <c16:uniqueId val="{00000004-8B49-4EB3-98E2-295D50FA5239}"/>
            </c:ext>
          </c:extLst>
        </c:ser>
        <c:ser>
          <c:idx val="5"/>
          <c:order val="5"/>
          <c:tx>
            <c:strRef>
              <c:f>Sheet1!$G$1</c:f>
              <c:strCache>
                <c:ptCount val="1"/>
                <c:pt idx="0">
                  <c:v>EM Bonds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Sheet1!$G$2:$G$3</c:f>
              <c:numCache>
                <c:formatCode>0.0</c:formatCode>
                <c:ptCount val="2"/>
                <c:pt idx="0" formatCode="General">
                  <c:v>-0.8</c:v>
                </c:pt>
                <c:pt idx="1">
                  <c:v>-0.8</c:v>
                </c:pt>
              </c:numCache>
            </c:numRef>
          </c:val>
          <c:extLst>
            <c:ext xmlns:c16="http://schemas.microsoft.com/office/drawing/2014/chart" uri="{C3380CC4-5D6E-409C-BE32-E72D297353CC}">
              <c16:uniqueId val="{00000005-8B49-4EB3-98E2-295D50FA5239}"/>
            </c:ext>
          </c:extLst>
        </c:ser>
        <c:dLbls>
          <c:showLegendKey val="0"/>
          <c:showVal val="0"/>
          <c:showCatName val="0"/>
          <c:showSerName val="0"/>
          <c:showPercent val="0"/>
          <c:showBubbleSize val="0"/>
        </c:dLbls>
        <c:gapWidth val="125"/>
        <c:overlap val="-27"/>
        <c:axId val="111373312"/>
        <c:axId val="265864992"/>
      </c:barChart>
      <c:catAx>
        <c:axId val="11137331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5864992"/>
        <c:crosses val="autoZero"/>
        <c:auto val="1"/>
        <c:lblAlgn val="ctr"/>
        <c:lblOffset val="100"/>
        <c:noMultiLvlLbl val="0"/>
      </c:catAx>
      <c:valAx>
        <c:axId val="265864992"/>
        <c:scaling>
          <c:orientation val="minMax"/>
        </c:scaling>
        <c:delete val="1"/>
        <c:axPos val="l"/>
        <c:numFmt formatCode="0.0" sourceLinked="1"/>
        <c:majorTickMark val="none"/>
        <c:minorTickMark val="none"/>
        <c:tickLblPos val="nextTo"/>
        <c:crossAx val="111373312"/>
        <c:crosses val="autoZero"/>
        <c:crossBetween val="between"/>
      </c:valAx>
      <c:spPr>
        <a:noFill/>
        <a:ln>
          <a:noFill/>
        </a:ln>
        <a:effectLst/>
      </c:spPr>
    </c:plotArea>
    <c:legend>
      <c:legendPos val="b"/>
      <c:layout>
        <c:manualLayout>
          <c:xMode val="edge"/>
          <c:yMode val="edge"/>
          <c:x val="0"/>
          <c:y val="0.83572998687664024"/>
          <c:w val="0.9612745098039216"/>
          <c:h val="0.1642700131233595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000" b="1"/>
              <a:t>Returns as January</a:t>
            </a:r>
            <a:r>
              <a:rPr lang="en-US" sz="1000" b="1" baseline="0"/>
              <a:t> 31</a:t>
            </a:r>
            <a:r>
              <a:rPr lang="en-US" sz="1000" b="1"/>
              <a:t>, 2021</a:t>
            </a:r>
          </a:p>
        </c:rich>
      </c:tx>
      <c:layout>
        <c:manualLayout>
          <c:xMode val="edge"/>
          <c:yMode val="edge"/>
          <c:x val="0.34476422318841704"/>
          <c:y val="4.8780078960718148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504273504273504E-2"/>
          <c:y val="0.15581854043392501"/>
          <c:w val="0.95299145299145294"/>
          <c:h val="0.55240935119796419"/>
        </c:manualLayout>
      </c:layout>
      <c:barChart>
        <c:barDir val="col"/>
        <c:grouping val="clustered"/>
        <c:varyColors val="0"/>
        <c:ser>
          <c:idx val="0"/>
          <c:order val="0"/>
          <c:tx>
            <c:strRef>
              <c:f>Sheet1!$B$1</c:f>
              <c:strCache>
                <c:ptCount val="1"/>
                <c:pt idx="0">
                  <c:v>Glb 60/40</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Sheet1!$B$2:$B$3</c:f>
              <c:numCache>
                <c:formatCode>0.0</c:formatCode>
                <c:ptCount val="2"/>
                <c:pt idx="0">
                  <c:v>-0.60000000000000009</c:v>
                </c:pt>
                <c:pt idx="1">
                  <c:v>-0.60000000000000009</c:v>
                </c:pt>
              </c:numCache>
            </c:numRef>
          </c:val>
          <c:extLst>
            <c:ext xmlns:c16="http://schemas.microsoft.com/office/drawing/2014/chart" uri="{C3380CC4-5D6E-409C-BE32-E72D297353CC}">
              <c16:uniqueId val="{00000000-3DF5-447A-AB16-9C830E02318F}"/>
            </c:ext>
          </c:extLst>
        </c:ser>
        <c:ser>
          <c:idx val="1"/>
          <c:order val="1"/>
          <c:tx>
            <c:strRef>
              <c:f>Sheet1!$C$1</c:f>
              <c:strCache>
                <c:ptCount val="1"/>
                <c:pt idx="0">
                  <c:v>Glb Equities</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Sheet1!$C$2:$C$3</c:f>
              <c:numCache>
                <c:formatCode>0.0</c:formatCode>
                <c:ptCount val="2"/>
                <c:pt idx="0">
                  <c:v>-0.4</c:v>
                </c:pt>
                <c:pt idx="1">
                  <c:v>-0.4</c:v>
                </c:pt>
              </c:numCache>
            </c:numRef>
          </c:val>
          <c:extLst>
            <c:ext xmlns:c16="http://schemas.microsoft.com/office/drawing/2014/chart" uri="{C3380CC4-5D6E-409C-BE32-E72D297353CC}">
              <c16:uniqueId val="{00000001-3DF5-447A-AB16-9C830E02318F}"/>
            </c:ext>
          </c:extLst>
        </c:ser>
        <c:ser>
          <c:idx val="2"/>
          <c:order val="2"/>
          <c:tx>
            <c:strRef>
              <c:f>Sheet1!$D$1</c:f>
              <c:strCache>
                <c:ptCount val="1"/>
                <c:pt idx="0">
                  <c:v>Glb Bonds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Sheet1!$D$2:$D$3</c:f>
              <c:numCache>
                <c:formatCode>0.0</c:formatCode>
                <c:ptCount val="2"/>
                <c:pt idx="0">
                  <c:v>-0.9</c:v>
                </c:pt>
                <c:pt idx="1">
                  <c:v>-0.9</c:v>
                </c:pt>
              </c:numCache>
            </c:numRef>
          </c:val>
          <c:extLst>
            <c:ext xmlns:c16="http://schemas.microsoft.com/office/drawing/2014/chart" uri="{C3380CC4-5D6E-409C-BE32-E72D297353CC}">
              <c16:uniqueId val="{00000002-3DF5-447A-AB16-9C830E02318F}"/>
            </c:ext>
          </c:extLst>
        </c:ser>
        <c:ser>
          <c:idx val="3"/>
          <c:order val="3"/>
          <c:tx>
            <c:strRef>
              <c:f>Sheet1!$E$1</c:f>
              <c:strCache>
                <c:ptCount val="1"/>
                <c:pt idx="0">
                  <c:v>US REITs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Sheet1!$E$2:$E$3</c:f>
              <c:numCache>
                <c:formatCode>0.0</c:formatCode>
                <c:ptCount val="2"/>
                <c:pt idx="0">
                  <c:v>-0.1</c:v>
                </c:pt>
                <c:pt idx="1">
                  <c:v>-0.1</c:v>
                </c:pt>
              </c:numCache>
            </c:numRef>
          </c:val>
          <c:extLst>
            <c:ext xmlns:c16="http://schemas.microsoft.com/office/drawing/2014/chart" uri="{C3380CC4-5D6E-409C-BE32-E72D297353CC}">
              <c16:uniqueId val="{00000003-3DF5-447A-AB16-9C830E02318F}"/>
            </c:ext>
          </c:extLst>
        </c:ser>
        <c:ser>
          <c:idx val="4"/>
          <c:order val="4"/>
          <c:tx>
            <c:strRef>
              <c:f>Sheet1!$F$1</c:f>
              <c:strCache>
                <c:ptCount val="1"/>
                <c:pt idx="0">
                  <c:v>Commodities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Sheet1!$F$2:$F$3</c:f>
              <c:numCache>
                <c:formatCode>0.0</c:formatCode>
                <c:ptCount val="2"/>
                <c:pt idx="0">
                  <c:v>2.6</c:v>
                </c:pt>
                <c:pt idx="1">
                  <c:v>2.6</c:v>
                </c:pt>
              </c:numCache>
            </c:numRef>
          </c:val>
          <c:extLst>
            <c:ext xmlns:c16="http://schemas.microsoft.com/office/drawing/2014/chart" uri="{C3380CC4-5D6E-409C-BE32-E72D297353CC}">
              <c16:uniqueId val="{00000004-3DF5-447A-AB16-9C830E02318F}"/>
            </c:ext>
          </c:extLst>
        </c:ser>
        <c:ser>
          <c:idx val="5"/>
          <c:order val="5"/>
          <c:tx>
            <c:strRef>
              <c:f>Sheet1!$G$1</c:f>
              <c:strCache>
                <c:ptCount val="1"/>
                <c:pt idx="0">
                  <c:v>Gold</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Jan-21</c:v>
                </c:pt>
                <c:pt idx="1">
                  <c:v>Year to Date</c:v>
                </c:pt>
              </c:strCache>
            </c:strRef>
          </c:cat>
          <c:val>
            <c:numRef>
              <c:f>Sheet1!$G$2:$G$3</c:f>
              <c:numCache>
                <c:formatCode>0.0</c:formatCode>
                <c:ptCount val="2"/>
                <c:pt idx="0">
                  <c:v>-2.6</c:v>
                </c:pt>
                <c:pt idx="1">
                  <c:v>-2.6</c:v>
                </c:pt>
              </c:numCache>
            </c:numRef>
          </c:val>
          <c:extLst>
            <c:ext xmlns:c16="http://schemas.microsoft.com/office/drawing/2014/chart" uri="{C3380CC4-5D6E-409C-BE32-E72D297353CC}">
              <c16:uniqueId val="{00000005-3DF5-447A-AB16-9C830E02318F}"/>
            </c:ext>
          </c:extLst>
        </c:ser>
        <c:dLbls>
          <c:showLegendKey val="0"/>
          <c:showVal val="0"/>
          <c:showCatName val="0"/>
          <c:showSerName val="0"/>
          <c:showPercent val="0"/>
          <c:showBubbleSize val="0"/>
        </c:dLbls>
        <c:gapWidth val="125"/>
        <c:overlap val="-27"/>
        <c:axId val="111373312"/>
        <c:axId val="265864992"/>
      </c:barChart>
      <c:catAx>
        <c:axId val="1113733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5864992"/>
        <c:crosses val="autoZero"/>
        <c:auto val="1"/>
        <c:lblAlgn val="ctr"/>
        <c:lblOffset val="100"/>
        <c:noMultiLvlLbl val="0"/>
      </c:catAx>
      <c:valAx>
        <c:axId val="265864992"/>
        <c:scaling>
          <c:orientation val="minMax"/>
        </c:scaling>
        <c:delete val="1"/>
        <c:axPos val="l"/>
        <c:numFmt formatCode="0.0" sourceLinked="1"/>
        <c:majorTickMark val="none"/>
        <c:minorTickMark val="none"/>
        <c:tickLblPos val="nextTo"/>
        <c:crossAx val="111373312"/>
        <c:crosses val="autoZero"/>
        <c:crossBetween val="between"/>
      </c:valAx>
      <c:spPr>
        <a:noFill/>
        <a:ln>
          <a:noFill/>
        </a:ln>
        <a:effectLst/>
      </c:spPr>
    </c:plotArea>
    <c:legend>
      <c:legendPos val="b"/>
      <c:layout>
        <c:manualLayout>
          <c:xMode val="edge"/>
          <c:yMode val="edge"/>
          <c:x val="3.4448915345650387E-2"/>
          <c:y val="0.87671099936037411"/>
          <c:w val="0.96331696289066271"/>
          <c:h val="0.1097531926156289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82EA3-7928-4E43-B2CE-33AA872947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25A13F-3272-7744-BF32-54E6AFA651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1179FB-CBBB-224A-98DE-D70AB0CEB268}" type="datetimeFigureOut">
              <a:rPr lang="en-US" smtClean="0"/>
              <a:t>2/4/2021</a:t>
            </a:fld>
            <a:endParaRPr lang="en-US"/>
          </a:p>
        </p:txBody>
      </p:sp>
      <p:sp>
        <p:nvSpPr>
          <p:cNvPr id="4" name="Footer Placeholder 3">
            <a:extLst>
              <a:ext uri="{FF2B5EF4-FFF2-40B4-BE49-F238E27FC236}">
                <a16:creationId xmlns:a16="http://schemas.microsoft.com/office/drawing/2014/main" id="{5CADDD6C-7043-8F4C-8BB1-2A2B3562DB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FFA2A-1047-6046-B636-7BD1FF016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7F14B-336B-EB47-957A-E1E91EDFE7DE}" type="slidenum">
              <a:rPr lang="en-US" smtClean="0"/>
              <a:t>‹#›</a:t>
            </a:fld>
            <a:endParaRPr lang="en-US"/>
          </a:p>
        </p:txBody>
      </p:sp>
    </p:spTree>
    <p:extLst>
      <p:ext uri="{BB962C8B-B14F-4D97-AF65-F5344CB8AC3E}">
        <p14:creationId xmlns:p14="http://schemas.microsoft.com/office/powerpoint/2010/main" val="306603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CA6B2-190E-EF44-A90B-F55B396974DF}"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D3166-4E73-9A40-A5F9-9FF12303C924}" type="slidenum">
              <a:rPr lang="en-US" smtClean="0"/>
              <a:t>‹#›</a:t>
            </a:fld>
            <a:endParaRPr lang="en-US"/>
          </a:p>
        </p:txBody>
      </p:sp>
    </p:spTree>
    <p:extLst>
      <p:ext uri="{BB962C8B-B14F-4D97-AF65-F5344CB8AC3E}">
        <p14:creationId xmlns:p14="http://schemas.microsoft.com/office/powerpoint/2010/main" val="117648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B36500-AD5D-4848-BB2B-2A61E210F8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8595" y="6448593"/>
            <a:ext cx="1512435" cy="336096"/>
          </a:xfrm>
          <a:prstGeom prst="rect">
            <a:avLst/>
          </a:prstGeom>
        </p:spPr>
      </p:pic>
      <p:sp>
        <p:nvSpPr>
          <p:cNvPr id="2" name="Rectangle 1">
            <a:extLst>
              <a:ext uri="{FF2B5EF4-FFF2-40B4-BE49-F238E27FC236}">
                <a16:creationId xmlns:a16="http://schemas.microsoft.com/office/drawing/2014/main" id="{E3D167E6-B07A-7642-B18A-AFDBC80586BC}"/>
              </a:ext>
            </a:extLst>
          </p:cNvPr>
          <p:cNvSpPr/>
          <p:nvPr userDrawn="1"/>
        </p:nvSpPr>
        <p:spPr>
          <a:xfrm>
            <a:off x="0" y="3767305"/>
            <a:ext cx="12192000" cy="2597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B0BA7B-B34D-DB4A-84DF-A3BA86A1323F}"/>
              </a:ext>
            </a:extLst>
          </p:cNvPr>
          <p:cNvSpPr txBox="1"/>
          <p:nvPr userDrawn="1"/>
        </p:nvSpPr>
        <p:spPr>
          <a:xfrm>
            <a:off x="374904" y="6510528"/>
            <a:ext cx="4878511" cy="246221"/>
          </a:xfrm>
          <a:prstGeom prst="rect">
            <a:avLst/>
          </a:prstGeom>
          <a:noFill/>
        </p:spPr>
        <p:txBody>
          <a:bodyPr wrap="square" lIns="0" rtlCol="0" anchor="t">
            <a:spAutoFit/>
          </a:bodyPr>
          <a:lstStyle/>
          <a:p>
            <a:pPr algn="l" fontAlgn="base">
              <a:spcBef>
                <a:spcPct val="0"/>
              </a:spcBef>
              <a:spcAft>
                <a:spcPct val="0"/>
              </a:spcAft>
              <a:defRPr/>
            </a:pPr>
            <a:r>
              <a:rPr lang="en-US" sz="1000" dirty="0">
                <a:solidFill>
                  <a:schemeClr val="bg2">
                    <a:lumMod val="50000"/>
                  </a:schemeClr>
                </a:solidFill>
              </a:rPr>
              <a:t>For general public use. </a:t>
            </a:r>
          </a:p>
        </p:txBody>
      </p:sp>
      <p:cxnSp>
        <p:nvCxnSpPr>
          <p:cNvPr id="17" name="Straight Connector 16">
            <a:extLst>
              <a:ext uri="{FF2B5EF4-FFF2-40B4-BE49-F238E27FC236}">
                <a16:creationId xmlns:a16="http://schemas.microsoft.com/office/drawing/2014/main" id="{642E7366-83CA-534B-9241-38DB80AD9E5D}"/>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itle 4">
            <a:extLst>
              <a:ext uri="{FF2B5EF4-FFF2-40B4-BE49-F238E27FC236}">
                <a16:creationId xmlns:a16="http://schemas.microsoft.com/office/drawing/2014/main" id="{AA57C405-D510-4142-9952-B821EA9B468F}"/>
              </a:ext>
            </a:extLst>
          </p:cNvPr>
          <p:cNvSpPr>
            <a:spLocks noGrp="1"/>
          </p:cNvSpPr>
          <p:nvPr>
            <p:ph type="title" hasCustomPrompt="1"/>
          </p:nvPr>
        </p:nvSpPr>
        <p:spPr>
          <a:xfrm>
            <a:off x="6096384" y="3967288"/>
            <a:ext cx="5635640" cy="398770"/>
          </a:xfrm>
        </p:spPr>
        <p:txBody>
          <a:bodyPr/>
          <a:lstStyle>
            <a:lvl1pPr>
              <a:defRPr sz="3200" b="1">
                <a:solidFill>
                  <a:schemeClr val="bg1"/>
                </a:solidFill>
              </a:defRPr>
            </a:lvl1pPr>
          </a:lstStyle>
          <a:p>
            <a:r>
              <a:rPr lang="en-US" dirty="0"/>
              <a:t>Insert Title Here</a:t>
            </a:r>
          </a:p>
        </p:txBody>
      </p:sp>
      <p:sp>
        <p:nvSpPr>
          <p:cNvPr id="20" name="Text Placeholder 8">
            <a:extLst>
              <a:ext uri="{FF2B5EF4-FFF2-40B4-BE49-F238E27FC236}">
                <a16:creationId xmlns:a16="http://schemas.microsoft.com/office/drawing/2014/main" id="{22CDB828-9A1E-0147-B257-934DDD32E989}"/>
              </a:ext>
            </a:extLst>
          </p:cNvPr>
          <p:cNvSpPr>
            <a:spLocks noGrp="1"/>
          </p:cNvSpPr>
          <p:nvPr>
            <p:ph type="body" sz="quarter" idx="10" hasCustomPrompt="1"/>
          </p:nvPr>
        </p:nvSpPr>
        <p:spPr>
          <a:xfrm>
            <a:off x="6095999" y="4504154"/>
            <a:ext cx="5635640" cy="561975"/>
          </a:xfrm>
        </p:spPr>
        <p:txBody>
          <a:bodyPr/>
          <a:lstStyle>
            <a:lvl1pPr marL="0" indent="0">
              <a:buNone/>
              <a:defRPr sz="1600">
                <a:solidFill>
                  <a:schemeClr val="bg1">
                    <a:lumMod val="95000"/>
                  </a:schemeClr>
                </a:solidFill>
              </a:defRPr>
            </a:lvl1pPr>
          </a:lstStyle>
          <a:p>
            <a:pPr lvl="0"/>
            <a:r>
              <a:rPr lang="en-US" dirty="0"/>
              <a:t>Insert Date Here</a:t>
            </a:r>
          </a:p>
        </p:txBody>
      </p:sp>
      <p:grpSp>
        <p:nvGrpSpPr>
          <p:cNvPr id="4" name="Group 3">
            <a:extLst>
              <a:ext uri="{FF2B5EF4-FFF2-40B4-BE49-F238E27FC236}">
                <a16:creationId xmlns:a16="http://schemas.microsoft.com/office/drawing/2014/main" id="{F151C7F2-F537-D44F-882B-2253DAA000B2}"/>
              </a:ext>
            </a:extLst>
          </p:cNvPr>
          <p:cNvGrpSpPr/>
          <p:nvPr userDrawn="1"/>
        </p:nvGrpSpPr>
        <p:grpSpPr>
          <a:xfrm>
            <a:off x="4158667" y="0"/>
            <a:ext cx="8033333" cy="3767303"/>
            <a:chOff x="3829304" y="0"/>
            <a:chExt cx="8362696" cy="3921760"/>
          </a:xfrm>
        </p:grpSpPr>
        <p:pic>
          <p:nvPicPr>
            <p:cNvPr id="3" name="Graphic 2">
              <a:extLst>
                <a:ext uri="{FF2B5EF4-FFF2-40B4-BE49-F238E27FC236}">
                  <a16:creationId xmlns:a16="http://schemas.microsoft.com/office/drawing/2014/main" id="{B042B821-ABDD-554A-A2CB-62CE1DD7E03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217" r="25303" b="10702"/>
            <a:stretch/>
          </p:blipFill>
          <p:spPr>
            <a:xfrm>
              <a:off x="8757921" y="0"/>
              <a:ext cx="3434079" cy="3921760"/>
            </a:xfrm>
            <a:prstGeom prst="rect">
              <a:avLst/>
            </a:prstGeom>
          </p:spPr>
        </p:pic>
        <p:pic>
          <p:nvPicPr>
            <p:cNvPr id="5" name="Graphic 4">
              <a:extLst>
                <a:ext uri="{FF2B5EF4-FFF2-40B4-BE49-F238E27FC236}">
                  <a16:creationId xmlns:a16="http://schemas.microsoft.com/office/drawing/2014/main" id="{A1C3749A-FE0A-1743-972E-A3B75173A4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29304" y="1654285"/>
              <a:ext cx="6154799" cy="826764"/>
            </a:xfrm>
            <a:prstGeom prst="rect">
              <a:avLst/>
            </a:prstGeom>
          </p:spPr>
        </p:pic>
      </p:grpSp>
      <p:sp>
        <p:nvSpPr>
          <p:cNvPr id="13" name="Rectangle 12">
            <a:extLst>
              <a:ext uri="{FF2B5EF4-FFF2-40B4-BE49-F238E27FC236}">
                <a16:creationId xmlns:a16="http://schemas.microsoft.com/office/drawing/2014/main" id="{1F7CE00F-DFA4-5249-9789-1A4C4ECC6EA3}"/>
              </a:ext>
            </a:extLst>
          </p:cNvPr>
          <p:cNvSpPr/>
          <p:nvPr userDrawn="1"/>
        </p:nvSpPr>
        <p:spPr>
          <a:xfrm>
            <a:off x="2173915" y="3937755"/>
            <a:ext cx="2974553" cy="1531188"/>
          </a:xfrm>
          <a:prstGeom prst="rect">
            <a:avLst/>
          </a:prstGeom>
        </p:spPr>
        <p:txBody>
          <a:bodyPr wrap="square">
            <a:spAutoFit/>
          </a:bodyPr>
          <a:lstStyle/>
          <a:p>
            <a:pPr lvl="0">
              <a:spcAft>
                <a:spcPts val="600"/>
              </a:spcAft>
              <a:buClrTx/>
              <a:buSzTx/>
              <a:defRPr/>
            </a:pPr>
            <a:r>
              <a:rPr lang="en-US" sz="2400" b="0" kern="0" dirty="0" err="1">
                <a:solidFill>
                  <a:schemeClr val="bg1"/>
                </a:solidFill>
                <a:latin typeface="Arial" panose="020B0604020202020204" pitchFamily="34" charset="0"/>
                <a:cs typeface="Arial" panose="020B0604020202020204" pitchFamily="34" charset="0"/>
              </a:rPr>
              <a:t>Kezia</a:t>
            </a:r>
            <a:r>
              <a:rPr lang="en-US" sz="2400" b="0" kern="0" dirty="0">
                <a:solidFill>
                  <a:schemeClr val="bg1"/>
                </a:solidFill>
                <a:latin typeface="Arial" panose="020B0604020202020204" pitchFamily="34" charset="0"/>
                <a:cs typeface="Arial" panose="020B0604020202020204" pitchFamily="34" charset="0"/>
              </a:rPr>
              <a:t> Samuel, CAIA</a:t>
            </a:r>
          </a:p>
          <a:p>
            <a:pPr>
              <a:spcAft>
                <a:spcPct val="0"/>
              </a:spcAft>
              <a:defRPr/>
            </a:pPr>
            <a:r>
              <a:rPr lang="en-US" sz="1600" kern="0" dirty="0">
                <a:solidFill>
                  <a:schemeClr val="bg1"/>
                </a:solidFill>
                <a:latin typeface="Arial" panose="020B0604020202020204" pitchFamily="34" charset="0"/>
                <a:cs typeface="Arial" panose="020B0604020202020204" pitchFamily="34" charset="0"/>
              </a:rPr>
              <a:t>Managing Director of Client Portfolio Management, </a:t>
            </a:r>
            <a:br>
              <a:rPr lang="en-US" sz="1600" kern="0" dirty="0">
                <a:solidFill>
                  <a:schemeClr val="bg1"/>
                </a:solidFill>
                <a:latin typeface="Arial" panose="020B0604020202020204" pitchFamily="34" charset="0"/>
                <a:cs typeface="Arial" panose="020B0604020202020204" pitchFamily="34" charset="0"/>
              </a:rPr>
            </a:br>
            <a:r>
              <a:rPr lang="en-US" sz="1600" kern="0" dirty="0">
                <a:solidFill>
                  <a:schemeClr val="bg1"/>
                </a:solidFill>
                <a:latin typeface="Arial" panose="020B0604020202020204" pitchFamily="34" charset="0"/>
                <a:cs typeface="Arial" panose="020B0604020202020204" pitchFamily="34" charset="0"/>
              </a:rPr>
              <a:t>Investment Strategies</a:t>
            </a:r>
          </a:p>
          <a:p>
            <a:pPr>
              <a:spcBef>
                <a:spcPts val="300"/>
              </a:spcBef>
              <a:spcAft>
                <a:spcPct val="0"/>
              </a:spcAft>
              <a:defRPr/>
            </a:pPr>
            <a:r>
              <a:rPr lang="en-US" sz="1400" kern="0" dirty="0">
                <a:solidFill>
                  <a:schemeClr val="bg1">
                    <a:lumMod val="85000"/>
                  </a:schemeClr>
                </a:solidFill>
                <a:latin typeface="Arial" panose="020B0604020202020204" pitchFamily="34" charset="0"/>
                <a:cs typeface="Arial" panose="020B0604020202020204" pitchFamily="34" charset="0"/>
              </a:rPr>
              <a:t>AssetMark, Inc.</a:t>
            </a:r>
          </a:p>
        </p:txBody>
      </p:sp>
      <p:pic>
        <p:nvPicPr>
          <p:cNvPr id="14" name="Picture 13">
            <a:extLst>
              <a:ext uri="{FF2B5EF4-FFF2-40B4-BE49-F238E27FC236}">
                <a16:creationId xmlns:a16="http://schemas.microsoft.com/office/drawing/2014/main" id="{9B1327A4-C0A8-F149-97BC-6C424C076E5D}"/>
              </a:ext>
            </a:extLst>
          </p:cNvPr>
          <p:cNvPicPr>
            <a:picLocks noChangeAspect="1"/>
          </p:cNvPicPr>
          <p:nvPr userDrawn="1"/>
        </p:nvPicPr>
        <p:blipFill>
          <a:blip r:embed="rId7"/>
          <a:srcRect/>
          <a:stretch/>
        </p:blipFill>
        <p:spPr>
          <a:xfrm>
            <a:off x="440098" y="3401011"/>
            <a:ext cx="1604610" cy="2005762"/>
          </a:xfrm>
          <a:prstGeom prst="rect">
            <a:avLst/>
          </a:prstGeom>
        </p:spPr>
      </p:pic>
    </p:spTree>
    <p:extLst>
      <p:ext uri="{BB962C8B-B14F-4D97-AF65-F5344CB8AC3E}">
        <p14:creationId xmlns:p14="http://schemas.microsoft.com/office/powerpoint/2010/main" val="39155598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4EEA1C-DBAC-5A4F-80A4-1DD577E25C03}"/>
              </a:ext>
            </a:extLst>
          </p:cNvPr>
          <p:cNvSpPr/>
          <p:nvPr userDrawn="1"/>
        </p:nvSpPr>
        <p:spPr>
          <a:xfrm>
            <a:off x="0" y="0"/>
            <a:ext cx="12192000" cy="63649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6FCED4-7E32-BD47-8192-F87627D9555A}"/>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05FD7AE-FA89-1343-AF34-62306D8419D1}"/>
              </a:ext>
            </a:extLst>
          </p:cNvPr>
          <p:cNvSpPr>
            <a:spLocks noGrp="1"/>
          </p:cNvSpPr>
          <p:nvPr>
            <p:ph type="title" hasCustomPrompt="1"/>
          </p:nvPr>
        </p:nvSpPr>
        <p:spPr>
          <a:xfrm>
            <a:off x="518615" y="2862882"/>
            <a:ext cx="6419823" cy="641445"/>
          </a:xfrm>
        </p:spPr>
        <p:txBody>
          <a:bodyPr anchor="t"/>
          <a:lstStyle>
            <a:lvl1pPr algn="l">
              <a:defRPr sz="3200" b="1" cap="none" baseline="0">
                <a:solidFill>
                  <a:schemeClr val="bg1"/>
                </a:solidFill>
              </a:defRPr>
            </a:lvl1pPr>
          </a:lstStyle>
          <a:p>
            <a:r>
              <a:rPr lang="en-US" dirty="0"/>
              <a:t>Divider Slide – Dark Option</a:t>
            </a:r>
          </a:p>
        </p:txBody>
      </p:sp>
      <p:pic>
        <p:nvPicPr>
          <p:cNvPr id="9" name="Graphic 8">
            <a:extLst>
              <a:ext uri="{FF2B5EF4-FFF2-40B4-BE49-F238E27FC236}">
                <a16:creationId xmlns:a16="http://schemas.microsoft.com/office/drawing/2014/main" id="{A548A53E-A8B7-E746-9794-FCED7EB5BFD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1510" r="25303" b="10702"/>
          <a:stretch/>
        </p:blipFill>
        <p:spPr>
          <a:xfrm>
            <a:off x="6096001" y="0"/>
            <a:ext cx="6096000" cy="6364954"/>
          </a:xfrm>
          <a:prstGeom prst="rect">
            <a:avLst/>
          </a:prstGeom>
        </p:spPr>
      </p:pic>
    </p:spTree>
    <p:extLst>
      <p:ext uri="{BB962C8B-B14F-4D97-AF65-F5344CB8AC3E}">
        <p14:creationId xmlns:p14="http://schemas.microsoft.com/office/powerpoint/2010/main" val="14442248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L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6FCED4-7E32-BD47-8192-F87627D9555A}"/>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05FD7AE-FA89-1343-AF34-62306D8419D1}"/>
              </a:ext>
            </a:extLst>
          </p:cNvPr>
          <p:cNvSpPr>
            <a:spLocks noGrp="1"/>
          </p:cNvSpPr>
          <p:nvPr>
            <p:ph type="title" hasCustomPrompt="1"/>
          </p:nvPr>
        </p:nvSpPr>
        <p:spPr>
          <a:xfrm>
            <a:off x="518615" y="2862882"/>
            <a:ext cx="6419823" cy="641445"/>
          </a:xfrm>
        </p:spPr>
        <p:txBody>
          <a:bodyPr anchor="t"/>
          <a:lstStyle>
            <a:lvl1pPr algn="l">
              <a:defRPr sz="3200" b="1" cap="none" baseline="0">
                <a:solidFill>
                  <a:schemeClr val="tx2"/>
                </a:solidFill>
              </a:defRPr>
            </a:lvl1pPr>
          </a:lstStyle>
          <a:p>
            <a:r>
              <a:rPr lang="en-US" dirty="0"/>
              <a:t>Divider Slide – Light Option</a:t>
            </a:r>
          </a:p>
        </p:txBody>
      </p:sp>
      <p:pic>
        <p:nvPicPr>
          <p:cNvPr id="9" name="Graphic 8">
            <a:extLst>
              <a:ext uri="{FF2B5EF4-FFF2-40B4-BE49-F238E27FC236}">
                <a16:creationId xmlns:a16="http://schemas.microsoft.com/office/drawing/2014/main" id="{A548A53E-A8B7-E746-9794-FCED7EB5BFD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91" r="25303" b="10702"/>
          <a:stretch/>
        </p:blipFill>
        <p:spPr>
          <a:xfrm>
            <a:off x="6938439" y="26251"/>
            <a:ext cx="5253562" cy="6338703"/>
          </a:xfrm>
          <a:prstGeom prst="rect">
            <a:avLst/>
          </a:prstGeom>
        </p:spPr>
      </p:pic>
    </p:spTree>
    <p:extLst>
      <p:ext uri="{BB962C8B-B14F-4D97-AF65-F5344CB8AC3E}">
        <p14:creationId xmlns:p14="http://schemas.microsoft.com/office/powerpoint/2010/main" val="26657834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6747B6C-C2CE-B34A-BCEC-0B3F829A4F01}"/>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8612B1C0-6F99-AD40-88DE-80F7D707A5B4}"/>
              </a:ext>
            </a:extLst>
          </p:cNvPr>
          <p:cNvSpPr>
            <a:spLocks noGrp="1"/>
          </p:cNvSpPr>
          <p:nvPr>
            <p:ph type="title" hasCustomPrompt="1"/>
          </p:nvPr>
        </p:nvSpPr>
        <p:spPr>
          <a:xfrm>
            <a:off x="381000" y="350839"/>
            <a:ext cx="8057776" cy="612775"/>
          </a:xfrm>
          <a:prstGeom prst="rect">
            <a:avLst/>
          </a:prstGeom>
        </p:spPr>
        <p:txBody>
          <a:bodyPr anchor="t"/>
          <a:lstStyle>
            <a:lvl1pPr marL="0" indent="0">
              <a:tabLst/>
              <a:defRPr sz="2800" b="1">
                <a:solidFill>
                  <a:schemeClr val="tx2"/>
                </a:solidFill>
              </a:defRPr>
            </a:lvl1pPr>
          </a:lstStyle>
          <a:p>
            <a:r>
              <a:rPr lang="en-US" dirty="0"/>
              <a:t>Agenda</a:t>
            </a:r>
          </a:p>
        </p:txBody>
      </p:sp>
      <p:cxnSp>
        <p:nvCxnSpPr>
          <p:cNvPr id="7" name="Straight Connector 6">
            <a:extLst>
              <a:ext uri="{FF2B5EF4-FFF2-40B4-BE49-F238E27FC236}">
                <a16:creationId xmlns:a16="http://schemas.microsoft.com/office/drawing/2014/main" id="{16615344-0168-2C4B-A608-550961CA5BC6}"/>
              </a:ext>
            </a:extLst>
          </p:cNvPr>
          <p:cNvCxnSpPr>
            <a:cxnSpLocks/>
          </p:cNvCxnSpPr>
          <p:nvPr userDrawn="1"/>
        </p:nvCxnSpPr>
        <p:spPr>
          <a:xfrm flipH="1">
            <a:off x="0" y="993433"/>
            <a:ext cx="10036098"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2BE70D1-223B-9747-AEC0-C3B7EB34CD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17" r="-7278" b="-2031"/>
          <a:stretch/>
        </p:blipFill>
        <p:spPr>
          <a:xfrm>
            <a:off x="9666245" y="361990"/>
            <a:ext cx="2702314" cy="2470409"/>
          </a:xfrm>
          <a:prstGeom prst="rect">
            <a:avLst/>
          </a:prstGeom>
        </p:spPr>
      </p:pic>
    </p:spTree>
    <p:extLst>
      <p:ext uri="{BB962C8B-B14F-4D97-AF65-F5344CB8AC3E}">
        <p14:creationId xmlns:p14="http://schemas.microsoft.com/office/powerpoint/2010/main" val="32441979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tandar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8572485-95F1-484C-A1B2-3BC470ED550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17" r="-7278" b="10702"/>
          <a:stretch/>
        </p:blipFill>
        <p:spPr>
          <a:xfrm>
            <a:off x="10870582" y="5151"/>
            <a:ext cx="1254512" cy="997561"/>
          </a:xfrm>
          <a:prstGeom prst="rect">
            <a:avLst/>
          </a:prstGeom>
        </p:spPr>
      </p:pic>
      <p:sp>
        <p:nvSpPr>
          <p:cNvPr id="7" name="Title 1">
            <a:extLst>
              <a:ext uri="{FF2B5EF4-FFF2-40B4-BE49-F238E27FC236}">
                <a16:creationId xmlns:a16="http://schemas.microsoft.com/office/drawing/2014/main" id="{A59D7DC6-E4ED-1E45-8B9C-92B1FE04C30E}"/>
              </a:ext>
            </a:extLst>
          </p:cNvPr>
          <p:cNvSpPr>
            <a:spLocks noGrp="1"/>
          </p:cNvSpPr>
          <p:nvPr>
            <p:ph type="title"/>
          </p:nvPr>
        </p:nvSpPr>
        <p:spPr>
          <a:xfrm>
            <a:off x="381000" y="350839"/>
            <a:ext cx="11430000" cy="612775"/>
          </a:xfrm>
          <a:prstGeom prst="rect">
            <a:avLst/>
          </a:prstGeom>
        </p:spPr>
        <p:txBody>
          <a:bodyPr anchor="t"/>
          <a:lstStyle>
            <a:lvl1pPr marL="0" indent="0">
              <a:tabLst/>
              <a:defRPr sz="2800" b="1">
                <a:solidFill>
                  <a:schemeClr val="tx2"/>
                </a:solidFill>
              </a:defRPr>
            </a:lvl1p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B07FD51E-94A6-F845-99FD-3D7379B1CCB9}"/>
              </a:ext>
            </a:extLst>
          </p:cNvPr>
          <p:cNvSpPr>
            <a:spLocks noGrp="1" noChangeArrowheads="1"/>
          </p:cNvSpPr>
          <p:nvPr>
            <p:ph idx="1"/>
          </p:nvPr>
        </p:nvSpPr>
        <p:spPr bwMode="auto">
          <a:xfrm>
            <a:off x="381001" y="1241946"/>
            <a:ext cx="11429999" cy="48451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AD687800-8DEA-394F-A737-30BD8AAB133E}"/>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D3072B-B23A-FC40-98DC-B3C765CFD97A}"/>
              </a:ext>
            </a:extLst>
          </p:cNvPr>
          <p:cNvCxnSpPr/>
          <p:nvPr userDrawn="1"/>
        </p:nvCxnSpPr>
        <p:spPr>
          <a:xfrm flipH="1">
            <a:off x="0" y="993433"/>
            <a:ext cx="12192000"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B08CD71-90B8-2C47-AF5A-5B834889C14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17" r="-7278" b="10702"/>
          <a:stretch/>
        </p:blipFill>
        <p:spPr>
          <a:xfrm>
            <a:off x="10870582" y="5151"/>
            <a:ext cx="1254512" cy="997561"/>
          </a:xfrm>
          <a:prstGeom prst="rect">
            <a:avLst/>
          </a:prstGeom>
        </p:spPr>
      </p:pic>
      <p:sp>
        <p:nvSpPr>
          <p:cNvPr id="3" name="Content Placeholder 2"/>
          <p:cNvSpPr>
            <a:spLocks noGrp="1"/>
          </p:cNvSpPr>
          <p:nvPr>
            <p:ph sz="half" idx="1"/>
          </p:nvPr>
        </p:nvSpPr>
        <p:spPr>
          <a:xfrm>
            <a:off x="381000" y="1244247"/>
            <a:ext cx="5626608" cy="5004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4900" y="1244247"/>
            <a:ext cx="5626100" cy="5004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381000" y="350839"/>
            <a:ext cx="11430000" cy="612775"/>
          </a:xfrm>
          <a:prstGeom prst="rect">
            <a:avLst/>
          </a:prstGeom>
        </p:spPr>
        <p:txBody>
          <a:bodyPr anchor="t"/>
          <a:lstStyle>
            <a:lvl1pPr>
              <a:defRPr sz="2800" b="1">
                <a:solidFill>
                  <a:schemeClr val="tx2"/>
                </a:solidFill>
              </a:defRPr>
            </a:lvl1pPr>
          </a:lstStyle>
          <a:p>
            <a:r>
              <a:rPr lang="en-US" dirty="0"/>
              <a:t>Comparison Slide 2: Click to edit Master title style</a:t>
            </a:r>
          </a:p>
        </p:txBody>
      </p:sp>
      <p:cxnSp>
        <p:nvCxnSpPr>
          <p:cNvPr id="6" name="Straight Connector 5"/>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769E68-82AD-E845-B591-3C2DBDF91176}"/>
              </a:ext>
            </a:extLst>
          </p:cNvPr>
          <p:cNvCxnSpPr/>
          <p:nvPr userDrawn="1"/>
        </p:nvCxnSpPr>
        <p:spPr>
          <a:xfrm flipH="1">
            <a:off x="0" y="993433"/>
            <a:ext cx="12192000"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633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40F1856-CF09-8E4C-8883-3A8A74CB41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17" r="-7278" b="10702"/>
          <a:stretch/>
        </p:blipFill>
        <p:spPr>
          <a:xfrm>
            <a:off x="10870582" y="5151"/>
            <a:ext cx="1254512" cy="997561"/>
          </a:xfrm>
          <a:prstGeom prst="rect">
            <a:avLst/>
          </a:prstGeom>
        </p:spPr>
      </p:pic>
      <p:sp>
        <p:nvSpPr>
          <p:cNvPr id="3" name="Text Placeholder 2"/>
          <p:cNvSpPr>
            <a:spLocks noGrp="1"/>
          </p:cNvSpPr>
          <p:nvPr>
            <p:ph type="body" idx="1"/>
          </p:nvPr>
        </p:nvSpPr>
        <p:spPr>
          <a:xfrm>
            <a:off x="381000" y="1079499"/>
            <a:ext cx="5626608" cy="534323"/>
          </a:xfrm>
          <a:prstGeom prst="rect">
            <a:avLst/>
          </a:prstGeom>
        </p:spPr>
        <p:txBody>
          <a:bodyPr anchor="b"/>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13822"/>
            <a:ext cx="5626608" cy="45207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006" y="1079499"/>
            <a:ext cx="5619994" cy="534324"/>
          </a:xfrm>
          <a:prstGeom prst="rect">
            <a:avLst/>
          </a:prstGeom>
        </p:spPr>
        <p:txBody>
          <a:bodyPr anchor="b"/>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006" y="1613822"/>
            <a:ext cx="5619994" cy="45207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hasCustomPrompt="1"/>
          </p:nvPr>
        </p:nvSpPr>
        <p:spPr>
          <a:xfrm>
            <a:off x="381000" y="350839"/>
            <a:ext cx="11430000" cy="612775"/>
          </a:xfrm>
          <a:prstGeom prst="rect">
            <a:avLst/>
          </a:prstGeom>
        </p:spPr>
        <p:txBody>
          <a:bodyPr anchor="t"/>
          <a:lstStyle>
            <a:lvl1pPr>
              <a:defRPr sz="2800" b="1">
                <a:solidFill>
                  <a:schemeClr val="tx2"/>
                </a:solidFill>
              </a:defRPr>
            </a:lvl1pPr>
          </a:lstStyle>
          <a:p>
            <a:r>
              <a:rPr lang="en-US" dirty="0"/>
              <a:t>Comparison Slide 2: Click to edit Master title style</a:t>
            </a:r>
          </a:p>
        </p:txBody>
      </p:sp>
      <p:cxnSp>
        <p:nvCxnSpPr>
          <p:cNvPr id="8" name="Straight Connector 7"/>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293BE9-7BB4-9749-9797-1F302E41B0C0}"/>
              </a:ext>
            </a:extLst>
          </p:cNvPr>
          <p:cNvCxnSpPr/>
          <p:nvPr userDrawn="1"/>
        </p:nvCxnSpPr>
        <p:spPr>
          <a:xfrm flipH="1">
            <a:off x="0" y="993433"/>
            <a:ext cx="12192000"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6508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E240D8D-9F70-804B-BEBB-C053D81151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17" r="-7278" b="10702"/>
          <a:stretch/>
        </p:blipFill>
        <p:spPr>
          <a:xfrm>
            <a:off x="10870582" y="5151"/>
            <a:ext cx="1254512" cy="997561"/>
          </a:xfrm>
          <a:prstGeom prst="rect">
            <a:avLst/>
          </a:prstGeom>
        </p:spPr>
      </p:pic>
      <p:sp>
        <p:nvSpPr>
          <p:cNvPr id="12" name="Title 1">
            <a:extLst>
              <a:ext uri="{FF2B5EF4-FFF2-40B4-BE49-F238E27FC236}">
                <a16:creationId xmlns:a16="http://schemas.microsoft.com/office/drawing/2014/main" id="{AB8ACA20-23EB-8D42-A1DA-EF3C6907BE4D}"/>
              </a:ext>
            </a:extLst>
          </p:cNvPr>
          <p:cNvSpPr>
            <a:spLocks noGrp="1"/>
          </p:cNvSpPr>
          <p:nvPr>
            <p:ph type="title" hasCustomPrompt="1"/>
          </p:nvPr>
        </p:nvSpPr>
        <p:spPr>
          <a:xfrm>
            <a:off x="381000" y="350839"/>
            <a:ext cx="11430000" cy="612775"/>
          </a:xfrm>
          <a:prstGeom prst="rect">
            <a:avLst/>
          </a:prstGeom>
          <a:ln>
            <a:solidFill>
              <a:srgbClr val="E6E6E6"/>
            </a:solidFill>
          </a:ln>
        </p:spPr>
        <p:txBody>
          <a:bodyPr anchor="t"/>
          <a:lstStyle>
            <a:lvl1pPr marL="0" indent="0">
              <a:tabLst/>
              <a:defRPr sz="2800" b="1">
                <a:solidFill>
                  <a:schemeClr val="tx2"/>
                </a:solidFill>
              </a:defRPr>
            </a:lvl1pPr>
          </a:lstStyle>
          <a:p>
            <a:r>
              <a:rPr lang="en-US" dirty="0"/>
              <a:t>Disclosure</a:t>
            </a:r>
          </a:p>
        </p:txBody>
      </p:sp>
      <p:sp>
        <p:nvSpPr>
          <p:cNvPr id="13" name="Content Placeholder 3">
            <a:extLst>
              <a:ext uri="{FF2B5EF4-FFF2-40B4-BE49-F238E27FC236}">
                <a16:creationId xmlns:a16="http://schemas.microsoft.com/office/drawing/2014/main" id="{081F1606-5D74-6344-8F2F-5F6738089A53}"/>
              </a:ext>
            </a:extLst>
          </p:cNvPr>
          <p:cNvSpPr>
            <a:spLocks noGrp="1" noChangeArrowheads="1"/>
          </p:cNvSpPr>
          <p:nvPr>
            <p:ph idx="1"/>
          </p:nvPr>
        </p:nvSpPr>
        <p:spPr bwMode="auto">
          <a:xfrm>
            <a:off x="381001" y="1207477"/>
            <a:ext cx="11429999" cy="487964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cxnSp>
        <p:nvCxnSpPr>
          <p:cNvPr id="14" name="Straight Connector 13">
            <a:extLst>
              <a:ext uri="{FF2B5EF4-FFF2-40B4-BE49-F238E27FC236}">
                <a16:creationId xmlns:a16="http://schemas.microsoft.com/office/drawing/2014/main" id="{5B2ED4F6-CDA3-5642-9CF7-3F1885C27548}"/>
              </a:ext>
            </a:extLst>
          </p:cNvPr>
          <p:cNvCxnSpPr/>
          <p:nvPr userDrawn="1"/>
        </p:nvCxnSpPr>
        <p:spPr>
          <a:xfrm>
            <a:off x="0" y="6364954"/>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804F4B-0A45-1E42-9F5A-01008158F6AD}"/>
              </a:ext>
            </a:extLst>
          </p:cNvPr>
          <p:cNvCxnSpPr/>
          <p:nvPr userDrawn="1"/>
        </p:nvCxnSpPr>
        <p:spPr>
          <a:xfrm flipH="1">
            <a:off x="0" y="993433"/>
            <a:ext cx="12192000"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94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81000" y="350839"/>
            <a:ext cx="11430000" cy="6127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title</a:t>
            </a:r>
          </a:p>
        </p:txBody>
      </p:sp>
      <p:sp>
        <p:nvSpPr>
          <p:cNvPr id="14" name="Rectangle 3"/>
          <p:cNvSpPr>
            <a:spLocks noGrp="1" noChangeArrowheads="1"/>
          </p:cNvSpPr>
          <p:nvPr>
            <p:ph type="body" idx="1"/>
          </p:nvPr>
        </p:nvSpPr>
        <p:spPr bwMode="auto">
          <a:xfrm>
            <a:off x="381000" y="1066800"/>
            <a:ext cx="11430000" cy="502032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6FD9B4F-BFA6-104E-97E5-9792712C3154}"/>
              </a:ext>
            </a:extLst>
          </p:cNvPr>
          <p:cNvSpPr txBox="1"/>
          <p:nvPr userDrawn="1"/>
        </p:nvSpPr>
        <p:spPr>
          <a:xfrm>
            <a:off x="374904" y="6510528"/>
            <a:ext cx="4878511" cy="246221"/>
          </a:xfrm>
          <a:prstGeom prst="rect">
            <a:avLst/>
          </a:prstGeom>
          <a:noFill/>
        </p:spPr>
        <p:txBody>
          <a:bodyPr wrap="square" lIns="0" rtlCol="0" anchor="t">
            <a:spAutoFit/>
          </a:bodyPr>
          <a:lstStyle/>
          <a:p>
            <a:pPr algn="l" fontAlgn="base">
              <a:spcBef>
                <a:spcPct val="0"/>
              </a:spcBef>
              <a:spcAft>
                <a:spcPct val="0"/>
              </a:spcAft>
              <a:defRPr/>
            </a:pPr>
            <a:r>
              <a:rPr lang="en-US" sz="1000" dirty="0">
                <a:solidFill>
                  <a:schemeClr val="bg2">
                    <a:lumMod val="50000"/>
                  </a:schemeClr>
                </a:solidFill>
              </a:rPr>
              <a:t>For general public use. </a:t>
            </a:r>
          </a:p>
        </p:txBody>
      </p:sp>
      <p:pic>
        <p:nvPicPr>
          <p:cNvPr id="11" name="Picture 10">
            <a:extLst>
              <a:ext uri="{FF2B5EF4-FFF2-40B4-BE49-F238E27FC236}">
                <a16:creationId xmlns:a16="http://schemas.microsoft.com/office/drawing/2014/main" id="{ABFB1CBB-4759-0F49-9FDE-DF60AE6B245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62035" y="6448593"/>
            <a:ext cx="1512435" cy="336096"/>
          </a:xfrm>
          <a:prstGeom prst="rect">
            <a:avLst/>
          </a:prstGeom>
        </p:spPr>
      </p:pic>
      <p:cxnSp>
        <p:nvCxnSpPr>
          <p:cNvPr id="12" name="Straight Connector 11">
            <a:extLst>
              <a:ext uri="{FF2B5EF4-FFF2-40B4-BE49-F238E27FC236}">
                <a16:creationId xmlns:a16="http://schemas.microsoft.com/office/drawing/2014/main" id="{892DE95B-40BD-0543-A530-37471E63C68E}"/>
              </a:ext>
            </a:extLst>
          </p:cNvPr>
          <p:cNvCxnSpPr>
            <a:cxnSpLocks/>
          </p:cNvCxnSpPr>
          <p:nvPr userDrawn="1"/>
        </p:nvCxnSpPr>
        <p:spPr>
          <a:xfrm flipV="1">
            <a:off x="11543451" y="6492635"/>
            <a:ext cx="0" cy="2561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C88135AD-B80F-524E-9A93-3AF597A50E41}"/>
              </a:ext>
            </a:extLst>
          </p:cNvPr>
          <p:cNvSpPr txBox="1">
            <a:spLocks noChangeArrowheads="1"/>
          </p:cNvSpPr>
          <p:nvPr userDrawn="1"/>
        </p:nvSpPr>
        <p:spPr bwMode="auto">
          <a:xfrm>
            <a:off x="11566601" y="6519803"/>
            <a:ext cx="3810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tabLst>
                <a:tab pos="76200" algn="l"/>
                <a:tab pos="3886200" algn="r"/>
                <a:tab pos="7772400" algn="r"/>
              </a:tabLst>
              <a:defRPr sz="800" b="0" kern="1200">
                <a:solidFill>
                  <a:srgbClr val="808080"/>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l"/>
            <a:fld id="{5356B7E9-A1F1-4619-A8AB-26F2BA741619}" type="slidenum">
              <a:rPr lang="en-US" sz="754" smtClean="0">
                <a:solidFill>
                  <a:schemeClr val="tx1">
                    <a:lumMod val="65000"/>
                    <a:lumOff val="35000"/>
                  </a:schemeClr>
                </a:solidFill>
                <a:latin typeface="+mn-lt"/>
              </a:rPr>
              <a:pPr algn="l"/>
              <a:t>‹#›</a:t>
            </a:fld>
            <a:endParaRPr lang="en-US" sz="754" dirty="0">
              <a:solidFill>
                <a:schemeClr val="tx1">
                  <a:lumMod val="65000"/>
                  <a:lumOff val="35000"/>
                </a:schemeClr>
              </a:solidFill>
              <a:latin typeface="+mn-lt"/>
            </a:endParaRPr>
          </a:p>
          <a:p>
            <a:pPr algn="r"/>
            <a:endParaRPr lang="en-US" i="1" dirty="0"/>
          </a:p>
        </p:txBody>
      </p:sp>
    </p:spTree>
    <p:extLst>
      <p:ext uri="{BB962C8B-B14F-4D97-AF65-F5344CB8AC3E}">
        <p14:creationId xmlns:p14="http://schemas.microsoft.com/office/powerpoint/2010/main" val="579471486"/>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87" r:id="rId3"/>
    <p:sldLayoutId id="2147483686" r:id="rId4"/>
    <p:sldLayoutId id="2147483662" r:id="rId5"/>
    <p:sldLayoutId id="2147483652" r:id="rId6"/>
    <p:sldLayoutId id="2147483680" r:id="rId7"/>
    <p:sldLayoutId id="2147483683" r:id="rId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tx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a:buChar char="•"/>
        <a:defRPr sz="20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ppleSystemUIFont" charset="-12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ArialUnicodeMS"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10000"/>
        <a:buFont typeface=".AppleSystemUIFont" charset="-120"/>
        <a:buChar char="–"/>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chemeClr val="accent1">
            <a:lumMod val="75000"/>
          </a:schemeClr>
        </a:buClr>
        <a:buSzPct val="110000"/>
        <a:buFont typeface=".AppleSystemUIFont" charset="-120"/>
        <a:buChar char="–"/>
        <a:defRPr sz="1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4769-4D35-6349-A52E-50A08D781692}"/>
              </a:ext>
            </a:extLst>
          </p:cNvPr>
          <p:cNvSpPr>
            <a:spLocks noGrp="1"/>
          </p:cNvSpPr>
          <p:nvPr>
            <p:ph type="title"/>
          </p:nvPr>
        </p:nvSpPr>
        <p:spPr>
          <a:xfrm>
            <a:off x="5368954" y="3967288"/>
            <a:ext cx="7077206" cy="742498"/>
          </a:xfrm>
        </p:spPr>
        <p:txBody>
          <a:bodyPr/>
          <a:lstStyle/>
          <a:p>
            <a:r>
              <a:rPr lang="en-US" sz="2800" dirty="0"/>
              <a:t>January 2021– Monthly commentary</a:t>
            </a:r>
          </a:p>
        </p:txBody>
      </p:sp>
      <p:sp>
        <p:nvSpPr>
          <p:cNvPr id="3" name="Text Placeholder 2">
            <a:extLst>
              <a:ext uri="{FF2B5EF4-FFF2-40B4-BE49-F238E27FC236}">
                <a16:creationId xmlns:a16="http://schemas.microsoft.com/office/drawing/2014/main" id="{5780ED79-CBB3-9244-B349-AA6DFFDF5BDC}"/>
              </a:ext>
            </a:extLst>
          </p:cNvPr>
          <p:cNvSpPr>
            <a:spLocks noGrp="1"/>
          </p:cNvSpPr>
          <p:nvPr>
            <p:ph type="body" sz="quarter" idx="10"/>
          </p:nvPr>
        </p:nvSpPr>
        <p:spPr>
          <a:xfrm>
            <a:off x="5368954" y="4560501"/>
            <a:ext cx="5635640" cy="561975"/>
          </a:xfrm>
        </p:spPr>
        <p:txBody>
          <a:bodyPr/>
          <a:lstStyle/>
          <a:p>
            <a:r>
              <a:rPr lang="en-US" dirty="0"/>
              <a:t>January 31, 2020</a:t>
            </a:r>
          </a:p>
        </p:txBody>
      </p:sp>
    </p:spTree>
    <p:extLst>
      <p:ext uri="{BB962C8B-B14F-4D97-AF65-F5344CB8AC3E}">
        <p14:creationId xmlns:p14="http://schemas.microsoft.com/office/powerpoint/2010/main" val="17483794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42A-B383-4699-BA40-D75CA0B673B8}"/>
              </a:ext>
            </a:extLst>
          </p:cNvPr>
          <p:cNvSpPr>
            <a:spLocks noGrp="1"/>
          </p:cNvSpPr>
          <p:nvPr>
            <p:ph type="title"/>
          </p:nvPr>
        </p:nvSpPr>
        <p:spPr/>
        <p:txBody>
          <a:bodyPr/>
          <a:lstStyle/>
          <a:p>
            <a:r>
              <a:rPr lang="en-US" dirty="0"/>
              <a:t>January 2021 &amp; Year-to-Date Market Returns</a:t>
            </a:r>
          </a:p>
        </p:txBody>
      </p:sp>
      <p:sp>
        <p:nvSpPr>
          <p:cNvPr id="5" name="Rectangle 4">
            <a:extLst>
              <a:ext uri="{FF2B5EF4-FFF2-40B4-BE49-F238E27FC236}">
                <a16:creationId xmlns:a16="http://schemas.microsoft.com/office/drawing/2014/main" id="{0E92CDC0-9594-41B8-A553-37F4D98FB003}"/>
              </a:ext>
            </a:extLst>
          </p:cNvPr>
          <p:cNvSpPr/>
          <p:nvPr/>
        </p:nvSpPr>
        <p:spPr>
          <a:xfrm>
            <a:off x="1394757" y="5545123"/>
            <a:ext cx="2208810" cy="291042"/>
          </a:xfrm>
          <a:prstGeom prst="rect">
            <a:avLst/>
          </a:prstGeom>
        </p:spPr>
        <p:txBody>
          <a:bodyPr wrap="none">
            <a:spAutoFit/>
          </a:bodyPr>
          <a:lstStyle/>
          <a:p>
            <a:pPr marR="0">
              <a:lnSpc>
                <a:spcPct val="115000"/>
              </a:lnSpc>
              <a:spcBef>
                <a:spcPts val="0"/>
              </a:spcBef>
              <a:spcAft>
                <a:spcPts val="0"/>
              </a:spcAft>
            </a:pPr>
            <a:r>
              <a:rPr lang="en-US" sz="1200" dirty="0">
                <a:solidFill>
                  <a:srgbClr val="767171"/>
                </a:solidFill>
                <a:latin typeface="Arial" panose="020B0604020202020204" pitchFamily="34" charset="0"/>
                <a:ea typeface="Times New Roman" panose="02020603050405020304" pitchFamily="18" charset="0"/>
                <a:cs typeface="Times New Roman" panose="02020603050405020304" pitchFamily="18" charset="0"/>
              </a:rPr>
              <a:t>Source:  </a:t>
            </a:r>
            <a:r>
              <a:rPr lang="en-US" sz="1200" dirty="0">
                <a:solidFill>
                  <a:srgbClr val="767171"/>
                </a:solidFill>
                <a:latin typeface="Arial" panose="020B0604020202020204" pitchFamily="34" charset="0"/>
                <a:ea typeface="Times New Roman" panose="02020603050405020304" pitchFamily="18" charset="0"/>
              </a:rPr>
              <a:t>Zephyr Style Advisor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5D1A8545-E072-45E6-8C43-C010E35411D3}"/>
              </a:ext>
            </a:extLst>
          </p:cNvPr>
          <p:cNvGraphicFramePr/>
          <p:nvPr>
            <p:extLst>
              <p:ext uri="{D42A27DB-BD31-4B8C-83A1-F6EECF244321}">
                <p14:modId xmlns:p14="http://schemas.microsoft.com/office/powerpoint/2010/main" val="4126897995"/>
              </p:ext>
            </p:extLst>
          </p:nvPr>
        </p:nvGraphicFramePr>
        <p:xfrm>
          <a:off x="1530263" y="1359073"/>
          <a:ext cx="9131474" cy="4121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61729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6912-00F8-47E9-AB08-608CFCCB34B0}"/>
              </a:ext>
            </a:extLst>
          </p:cNvPr>
          <p:cNvSpPr>
            <a:spLocks noGrp="1"/>
          </p:cNvSpPr>
          <p:nvPr>
            <p:ph type="title"/>
          </p:nvPr>
        </p:nvSpPr>
        <p:spPr/>
        <p:txBody>
          <a:bodyPr/>
          <a:lstStyle/>
          <a:p>
            <a:r>
              <a:rPr lang="en-US" dirty="0"/>
              <a:t>January 2021 &amp; Year-to-Date Market Returns</a:t>
            </a:r>
          </a:p>
        </p:txBody>
      </p:sp>
      <p:sp>
        <p:nvSpPr>
          <p:cNvPr id="4" name="Rectangle 3">
            <a:extLst>
              <a:ext uri="{FF2B5EF4-FFF2-40B4-BE49-F238E27FC236}">
                <a16:creationId xmlns:a16="http://schemas.microsoft.com/office/drawing/2014/main" id="{58577B1C-5506-4CF9-88A5-6F969F887B1E}"/>
              </a:ext>
            </a:extLst>
          </p:cNvPr>
          <p:cNvSpPr/>
          <p:nvPr/>
        </p:nvSpPr>
        <p:spPr>
          <a:xfrm>
            <a:off x="1635853" y="5352176"/>
            <a:ext cx="2165529" cy="291042"/>
          </a:xfrm>
          <a:prstGeom prst="rect">
            <a:avLst/>
          </a:prstGeom>
        </p:spPr>
        <p:txBody>
          <a:bodyPr wrap="none">
            <a:spAutoFit/>
          </a:bodyPr>
          <a:lstStyle/>
          <a:p>
            <a:pPr marR="0">
              <a:lnSpc>
                <a:spcPct val="115000"/>
              </a:lnSpc>
              <a:spcBef>
                <a:spcPts val="0"/>
              </a:spcBef>
              <a:spcAft>
                <a:spcPts val="0"/>
              </a:spcAft>
            </a:pPr>
            <a:r>
              <a:rPr lang="en-US" sz="1200" dirty="0">
                <a:solidFill>
                  <a:srgbClr val="767171"/>
                </a:solidFill>
                <a:latin typeface="Arial" panose="020B0604020202020204" pitchFamily="34" charset="0"/>
                <a:ea typeface="Times New Roman" panose="02020603050405020304" pitchFamily="18" charset="0"/>
                <a:cs typeface="Times New Roman" panose="02020603050405020304" pitchFamily="18" charset="0"/>
              </a:rPr>
              <a:t>Source: </a:t>
            </a:r>
            <a:r>
              <a:rPr lang="en-US" sz="1200" dirty="0">
                <a:solidFill>
                  <a:srgbClr val="767171"/>
                </a:solidFill>
                <a:latin typeface="Arial" panose="020B0604020202020204" pitchFamily="34" charset="0"/>
                <a:ea typeface="Times New Roman" panose="02020603050405020304" pitchFamily="18" charset="0"/>
              </a:rPr>
              <a:t>Zephyr Style Advisor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5286EB94-026B-4E19-9559-AF8C0B62C214}"/>
              </a:ext>
            </a:extLst>
          </p:cNvPr>
          <p:cNvGraphicFramePr/>
          <p:nvPr>
            <p:extLst>
              <p:ext uri="{D42A27DB-BD31-4B8C-83A1-F6EECF244321}">
                <p14:modId xmlns:p14="http://schemas.microsoft.com/office/powerpoint/2010/main" val="91325576"/>
              </p:ext>
            </p:extLst>
          </p:nvPr>
        </p:nvGraphicFramePr>
        <p:xfrm>
          <a:off x="1635854" y="1415442"/>
          <a:ext cx="9161582" cy="393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8871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68B2-469C-4FD9-A421-B0CB811AFF73}"/>
              </a:ext>
            </a:extLst>
          </p:cNvPr>
          <p:cNvSpPr>
            <a:spLocks noGrp="1"/>
          </p:cNvSpPr>
          <p:nvPr>
            <p:ph type="title"/>
          </p:nvPr>
        </p:nvSpPr>
        <p:spPr>
          <a:xfrm>
            <a:off x="381000" y="350839"/>
            <a:ext cx="11430000" cy="612775"/>
          </a:xfrm>
          <a:ln>
            <a:noFill/>
          </a:ln>
        </p:spPr>
        <p:txBody>
          <a:bodyPr/>
          <a:lstStyle/>
          <a:p>
            <a:r>
              <a:rPr lang="en-US" dirty="0"/>
              <a:t>Index Definitions</a:t>
            </a:r>
          </a:p>
        </p:txBody>
      </p:sp>
      <p:graphicFrame>
        <p:nvGraphicFramePr>
          <p:cNvPr id="6" name="Content Placeholder 3">
            <a:extLst>
              <a:ext uri="{FF2B5EF4-FFF2-40B4-BE49-F238E27FC236}">
                <a16:creationId xmlns:a16="http://schemas.microsoft.com/office/drawing/2014/main" id="{8C100494-2E40-413A-8F8E-A1F993280AAC}"/>
              </a:ext>
            </a:extLst>
          </p:cNvPr>
          <p:cNvGraphicFramePr>
            <a:graphicFrameLocks/>
          </p:cNvGraphicFramePr>
          <p:nvPr>
            <p:extLst>
              <p:ext uri="{D42A27DB-BD31-4B8C-83A1-F6EECF244321}">
                <p14:modId xmlns:p14="http://schemas.microsoft.com/office/powerpoint/2010/main" val="3135364442"/>
              </p:ext>
            </p:extLst>
          </p:nvPr>
        </p:nvGraphicFramePr>
        <p:xfrm>
          <a:off x="302126" y="1124484"/>
          <a:ext cx="11336078" cy="3910810"/>
        </p:xfrm>
        <a:graphic>
          <a:graphicData uri="http://schemas.openxmlformats.org/drawingml/2006/table">
            <a:tbl>
              <a:tblPr firstRow="1" firstCol="1" bandRow="1">
                <a:tableStyleId>{9D7B26C5-4107-4FEC-AEDC-1716B250A1EF}</a:tableStyleId>
              </a:tblPr>
              <a:tblGrid>
                <a:gridCol w="1759048">
                  <a:extLst>
                    <a:ext uri="{9D8B030D-6E8A-4147-A177-3AD203B41FA5}">
                      <a16:colId xmlns:a16="http://schemas.microsoft.com/office/drawing/2014/main" val="3344940547"/>
                    </a:ext>
                  </a:extLst>
                </a:gridCol>
                <a:gridCol w="2052221">
                  <a:extLst>
                    <a:ext uri="{9D8B030D-6E8A-4147-A177-3AD203B41FA5}">
                      <a16:colId xmlns:a16="http://schemas.microsoft.com/office/drawing/2014/main" val="1640875335"/>
                    </a:ext>
                  </a:extLst>
                </a:gridCol>
                <a:gridCol w="7524809">
                  <a:extLst>
                    <a:ext uri="{9D8B030D-6E8A-4147-A177-3AD203B41FA5}">
                      <a16:colId xmlns:a16="http://schemas.microsoft.com/office/drawing/2014/main" val="2745412268"/>
                    </a:ext>
                  </a:extLst>
                </a:gridCol>
              </a:tblGrid>
              <a:tr h="116815">
                <a:tc>
                  <a:txBody>
                    <a:bodyPr/>
                    <a:lstStyle/>
                    <a:p>
                      <a:pPr marL="0" marR="0">
                        <a:lnSpc>
                          <a:spcPct val="115000"/>
                        </a:lnSpc>
                        <a:spcBef>
                          <a:spcPts val="0"/>
                        </a:spcBef>
                        <a:spcAft>
                          <a:spcPts val="0"/>
                        </a:spcAft>
                      </a:pPr>
                      <a:r>
                        <a:rPr lang="en-US" sz="1000" dirty="0">
                          <a:effectLst/>
                        </a:rPr>
                        <a:t>Asset Class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13" marR="50913" marT="0" marB="0" anchor="b"/>
                </a:tc>
                <a:tc>
                  <a:txBody>
                    <a:bodyPr/>
                    <a:lstStyle/>
                    <a:p>
                      <a:pPr marL="0" marR="0">
                        <a:lnSpc>
                          <a:spcPct val="115000"/>
                        </a:lnSpc>
                        <a:spcBef>
                          <a:spcPts val="0"/>
                        </a:spcBef>
                        <a:spcAft>
                          <a:spcPts val="0"/>
                        </a:spcAft>
                      </a:pPr>
                      <a:r>
                        <a:rPr lang="en-US" sz="1000" dirty="0">
                          <a:effectLst/>
                        </a:rPr>
                        <a:t>Index</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13" marR="50913" marT="0" marB="0" anchor="b"/>
                </a:tc>
                <a:tc>
                  <a:txBody>
                    <a:bodyPr/>
                    <a:lstStyle/>
                    <a:p>
                      <a:pPr marL="0" marR="0">
                        <a:lnSpc>
                          <a:spcPct val="115000"/>
                        </a:lnSpc>
                        <a:spcBef>
                          <a:spcPts val="0"/>
                        </a:spcBef>
                        <a:spcAft>
                          <a:spcPts val="0"/>
                        </a:spcAft>
                      </a:pPr>
                      <a:r>
                        <a:rPr lang="en-US" sz="1000" dirty="0">
                          <a:effectLst/>
                        </a:rPr>
                        <a:t>Definition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13" marR="50913" marT="0" marB="0" anchor="b"/>
                </a:tc>
                <a:extLst>
                  <a:ext uri="{0D108BD9-81ED-4DB2-BD59-A6C34878D82A}">
                    <a16:rowId xmlns:a16="http://schemas.microsoft.com/office/drawing/2014/main" val="558113737"/>
                  </a:ext>
                </a:extLst>
              </a:tr>
              <a:tr h="322659">
                <a:tc>
                  <a:txBody>
                    <a:bodyPr/>
                    <a:lstStyle/>
                    <a:p>
                      <a:pPr marL="0" marR="0">
                        <a:lnSpc>
                          <a:spcPct val="115000"/>
                        </a:lnSpc>
                        <a:spcBef>
                          <a:spcPts val="0"/>
                        </a:spcBef>
                        <a:spcAft>
                          <a:spcPts val="0"/>
                        </a:spcAft>
                      </a:pPr>
                      <a:r>
                        <a:rPr lang="en-US" sz="1000" dirty="0">
                          <a:effectLst/>
                        </a:rPr>
                        <a:t>US Equity</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S&amp;P 500</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500 leading companies in the U.S.  Constituents generally have a market-cap above $5 billion and represent approximately 80% of the investable market.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3535141469"/>
                  </a:ext>
                </a:extLst>
              </a:tr>
              <a:tr h="212746">
                <a:tc>
                  <a:txBody>
                    <a:bodyPr/>
                    <a:lstStyle/>
                    <a:p>
                      <a:pPr marL="0" marR="0">
                        <a:lnSpc>
                          <a:spcPct val="115000"/>
                        </a:lnSpc>
                        <a:spcBef>
                          <a:spcPts val="0"/>
                        </a:spcBef>
                        <a:spcAft>
                          <a:spcPts val="0"/>
                        </a:spcAft>
                      </a:pPr>
                      <a:r>
                        <a:rPr lang="en-US" sz="1000">
                          <a:effectLst/>
                        </a:rPr>
                        <a:t>Global Equity</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a:effectLst/>
                        </a:rPr>
                        <a:t>MSCI ACWI </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large- and mid-cap equity performance of developed and emerging markets.  Represents approximately 85% of the global equity investment universe.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1752769240"/>
                  </a:ext>
                </a:extLst>
              </a:tr>
              <a:tr h="322659">
                <a:tc>
                  <a:txBody>
                    <a:bodyPr/>
                    <a:lstStyle/>
                    <a:p>
                      <a:pPr marL="0" marR="0">
                        <a:lnSpc>
                          <a:spcPct val="115000"/>
                        </a:lnSpc>
                        <a:spcBef>
                          <a:spcPts val="0"/>
                        </a:spcBef>
                        <a:spcAft>
                          <a:spcPts val="0"/>
                        </a:spcAft>
                      </a:pPr>
                      <a:r>
                        <a:rPr lang="en-US" sz="1000">
                          <a:effectLst/>
                        </a:rPr>
                        <a:t>International Developed Equity</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MSCI EAFE</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equity performance of countries considered to represent developed markets, excluding the U.S. and Canada.</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2286699534"/>
                  </a:ext>
                </a:extLst>
              </a:tr>
              <a:tr h="422788">
                <a:tc>
                  <a:txBody>
                    <a:bodyPr/>
                    <a:lstStyle/>
                    <a:p>
                      <a:pPr marL="0" marR="0">
                        <a:lnSpc>
                          <a:spcPct val="115000"/>
                        </a:lnSpc>
                        <a:spcBef>
                          <a:spcPts val="0"/>
                        </a:spcBef>
                        <a:spcAft>
                          <a:spcPts val="0"/>
                        </a:spcAft>
                      </a:pPr>
                      <a:r>
                        <a:rPr lang="en-US" sz="1000">
                          <a:effectLst/>
                        </a:rPr>
                        <a:t>Emerging Markets (EM) Equity</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MSCI Emerging Markets</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equity market performance of countries considered to represent emerging markets.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1869588330"/>
                  </a:ext>
                </a:extLst>
              </a:tr>
              <a:tr h="322659">
                <a:tc>
                  <a:txBody>
                    <a:bodyPr/>
                    <a:lstStyle/>
                    <a:p>
                      <a:pPr marL="0" marR="0">
                        <a:lnSpc>
                          <a:spcPct val="115000"/>
                        </a:lnSpc>
                        <a:spcBef>
                          <a:spcPts val="0"/>
                        </a:spcBef>
                        <a:spcAft>
                          <a:spcPts val="0"/>
                        </a:spcAft>
                      </a:pPr>
                      <a:r>
                        <a:rPr lang="en-US" sz="1000" dirty="0">
                          <a:effectLst/>
                        </a:rPr>
                        <a:t>Global Fixed Income</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Bloomberg Barclays Global Aggregate</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global, investment-grade debt from 24 local currency markets.  This benchmark includes treasury, government-related, corporate and securitized fixed-rate bonds from both developed and emerging markets issuers.</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606395121"/>
                  </a:ext>
                </a:extLst>
              </a:tr>
              <a:tr h="345137">
                <a:tc>
                  <a:txBody>
                    <a:bodyPr/>
                    <a:lstStyle/>
                    <a:p>
                      <a:pPr marL="0" marR="0">
                        <a:lnSpc>
                          <a:spcPct val="115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US Fixed Income</a:t>
                      </a:r>
                    </a:p>
                  </a:txBody>
                  <a:tcPr marL="50913" marR="50913" marT="0" marB="0"/>
                </a:tc>
                <a:tc>
                  <a:txBody>
                    <a:bodyPr/>
                    <a:lstStyle/>
                    <a:p>
                      <a:pPr marL="0" marR="0">
                        <a:lnSpc>
                          <a:spcPct val="115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Bloomberg Barclays US Aggregate</a:t>
                      </a:r>
                    </a:p>
                  </a:txBody>
                  <a:tcPr marL="50913" marR="50913" marT="0" marB="0"/>
                </a:tc>
                <a:tc>
                  <a:txBody>
                    <a:bodyPr/>
                    <a:lstStyle/>
                    <a:p>
                      <a:pPr marL="0" marR="0">
                        <a:lnSpc>
                          <a:spcPct val="115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measures the performance of USD-denominated, non-investment-grade, fixed-rate taxable corporate bonds. "High-yield" securities have the middle rating from Moody's, Fitch or S&amp;P of Ba1/BB+/BB+ or below.  Index excludes emerging market debt.</a:t>
                      </a:r>
                    </a:p>
                  </a:txBody>
                  <a:tcPr marL="50913" marR="50913" marT="0" marB="0"/>
                </a:tc>
                <a:extLst>
                  <a:ext uri="{0D108BD9-81ED-4DB2-BD59-A6C34878D82A}">
                    <a16:rowId xmlns:a16="http://schemas.microsoft.com/office/drawing/2014/main" val="1550621006"/>
                  </a:ext>
                </a:extLst>
              </a:tr>
              <a:tr h="345137">
                <a:tc>
                  <a:txBody>
                    <a:bodyPr/>
                    <a:lstStyle/>
                    <a:p>
                      <a:pPr marL="0" marR="0">
                        <a:lnSpc>
                          <a:spcPct val="115000"/>
                        </a:lnSpc>
                        <a:spcBef>
                          <a:spcPts val="0"/>
                        </a:spcBef>
                        <a:spcAft>
                          <a:spcPts val="0"/>
                        </a:spcAft>
                      </a:pPr>
                      <a:r>
                        <a:rPr lang="en-US" sz="1000" dirty="0">
                          <a:effectLst/>
                        </a:rPr>
                        <a:t>Emerging Markets Fixed Income</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Bloomberg Barclays Emerging Markets USD Aggregate</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hard-currency emerging markets debt including fixed and floating-rate USD-denominated debt issued from sovereign, quasi-sovereign, and corporate emerging markets debt.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3998702657"/>
                  </a:ext>
                </a:extLst>
              </a:tr>
              <a:tr h="432572">
                <a:tc>
                  <a:txBody>
                    <a:bodyPr/>
                    <a:lstStyle/>
                    <a:p>
                      <a:pPr marL="0" marR="0">
                        <a:lnSpc>
                          <a:spcPct val="115000"/>
                        </a:lnSpc>
                        <a:spcBef>
                          <a:spcPts val="0"/>
                        </a:spcBef>
                        <a:spcAft>
                          <a:spcPts val="0"/>
                        </a:spcAft>
                      </a:pPr>
                      <a:r>
                        <a:rPr lang="en-US" sz="1000">
                          <a:effectLst/>
                        </a:rPr>
                        <a:t>International Fixed Income</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a:effectLst/>
                        </a:rPr>
                        <a:t>Bloomberg Barclays Global Aggregate ex-USD</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investment-grade debt from 24 local currency markets.  This multi-currency index includes treasury, government-related, corporate and securitized fixed-rate bonds from both developed and emerging markets issuers.  It excludes bonds issued in USD.</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1104595310"/>
                  </a:ext>
                </a:extLst>
              </a:tr>
              <a:tr h="237614">
                <a:tc>
                  <a:txBody>
                    <a:bodyPr/>
                    <a:lstStyle/>
                    <a:p>
                      <a:pPr marL="0" marR="0">
                        <a:lnSpc>
                          <a:spcPct val="115000"/>
                        </a:lnSpc>
                        <a:spcBef>
                          <a:spcPts val="0"/>
                        </a:spcBef>
                        <a:spcAft>
                          <a:spcPts val="0"/>
                        </a:spcAft>
                      </a:pPr>
                      <a:r>
                        <a:rPr lang="en-US" sz="1000">
                          <a:effectLst/>
                        </a:rPr>
                        <a:t>Commodities</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a:effectLst/>
                        </a:rPr>
                        <a:t>Bloomberg Commodity </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a broadly diversified exposure to physical commodities via futures contracts.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4227737654"/>
                  </a:ext>
                </a:extLst>
              </a:tr>
              <a:tr h="197790">
                <a:tc>
                  <a:txBody>
                    <a:bodyPr/>
                    <a:lstStyle/>
                    <a:p>
                      <a:pPr marL="0" marR="0">
                        <a:lnSpc>
                          <a:spcPct val="115000"/>
                        </a:lnSpc>
                        <a:spcBef>
                          <a:spcPts val="0"/>
                        </a:spcBef>
                        <a:spcAft>
                          <a:spcPts val="0"/>
                        </a:spcAft>
                      </a:pPr>
                      <a:r>
                        <a:rPr lang="en-US" sz="1000">
                          <a:effectLst/>
                        </a:rPr>
                        <a:t>Gold</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a:effectLst/>
                        </a:rPr>
                        <a:t>Bloomberg Sub Gold</a:t>
                      </a:r>
                      <a:endParaRPr lang="en-US" sz="1000">
                        <a:effectLst/>
                        <a:latin typeface="+mn-lt"/>
                        <a:ea typeface="Times New Roman" panose="02020603050405020304" pitchFamily="18" charset="0"/>
                        <a:cs typeface="Times New Roman" panose="02020603050405020304" pitchFamily="18" charset="0"/>
                      </a:endParaRPr>
                    </a:p>
                  </a:txBody>
                  <a:tcPr marL="50913" marR="50913" marT="0" marB="0"/>
                </a:tc>
                <a:tc>
                  <a:txBody>
                    <a:bodyPr/>
                    <a:lstStyle/>
                    <a:p>
                      <a:pPr marL="0" marR="0">
                        <a:lnSpc>
                          <a:spcPct val="115000"/>
                        </a:lnSpc>
                        <a:spcBef>
                          <a:spcPts val="0"/>
                        </a:spcBef>
                        <a:spcAft>
                          <a:spcPts val="0"/>
                        </a:spcAft>
                      </a:pPr>
                      <a:r>
                        <a:rPr lang="en-US" sz="1000" dirty="0">
                          <a:effectLst/>
                        </a:rPr>
                        <a:t>measures the performance of futures contract on Gold and is quoted in USD.</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tc>
                <a:extLst>
                  <a:ext uri="{0D108BD9-81ED-4DB2-BD59-A6C34878D82A}">
                    <a16:rowId xmlns:a16="http://schemas.microsoft.com/office/drawing/2014/main" val="1725580375"/>
                  </a:ext>
                </a:extLst>
              </a:tr>
              <a:tr h="345137">
                <a:tc>
                  <a:txBody>
                    <a:bodyPr/>
                    <a:lstStyle/>
                    <a:p>
                      <a:pPr marL="0" marR="0">
                        <a:lnSpc>
                          <a:spcPct val="115000"/>
                        </a:lnSpc>
                        <a:spcBef>
                          <a:spcPts val="0"/>
                        </a:spcBef>
                        <a:spcAft>
                          <a:spcPts val="0"/>
                        </a:spcAft>
                      </a:pPr>
                      <a:r>
                        <a:rPr lang="en-US" sz="1000" dirty="0">
                          <a:effectLst/>
                        </a:rPr>
                        <a:t>US REIT</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FTSE NAREIT All Equity REITs </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measures the performance of a comprehensive family of REIT indexes that spans the commercial real estate space across the US economy. The index series provides investors with exposure to all investment and property sectors.</a:t>
                      </a:r>
                      <a:endParaRPr lang="en-US" sz="1000" dirty="0">
                        <a:effectLst/>
                        <a:latin typeface="+mn-lt"/>
                        <a:ea typeface="Times New Roman" panose="02020603050405020304" pitchFamily="18" charset="0"/>
                        <a:cs typeface="Times New Roman" panose="02020603050405020304" pitchFamily="18" charset="0"/>
                      </a:endParaRPr>
                    </a:p>
                  </a:txBody>
                  <a:tcPr marL="50913" marR="50913"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39642"/>
                  </a:ext>
                </a:extLst>
              </a:tr>
            </a:tbl>
          </a:graphicData>
        </a:graphic>
      </p:graphicFrame>
    </p:spTree>
    <p:extLst>
      <p:ext uri="{BB962C8B-B14F-4D97-AF65-F5344CB8AC3E}">
        <p14:creationId xmlns:p14="http://schemas.microsoft.com/office/powerpoint/2010/main" val="18176250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10BA6-4FC5-0643-9471-37AC86FE68C8}"/>
              </a:ext>
            </a:extLst>
          </p:cNvPr>
          <p:cNvSpPr>
            <a:spLocks noGrp="1"/>
          </p:cNvSpPr>
          <p:nvPr>
            <p:ph type="title"/>
          </p:nvPr>
        </p:nvSpPr>
        <p:spPr>
          <a:xfrm>
            <a:off x="381000" y="350839"/>
            <a:ext cx="11430000" cy="612775"/>
          </a:xfrm>
          <a:ln>
            <a:noFill/>
          </a:ln>
        </p:spPr>
        <p:txBody>
          <a:bodyPr/>
          <a:lstStyle/>
          <a:p>
            <a:r>
              <a:rPr lang="en-US" dirty="0"/>
              <a:t>Important Information</a:t>
            </a:r>
          </a:p>
        </p:txBody>
      </p:sp>
      <p:sp>
        <p:nvSpPr>
          <p:cNvPr id="5" name="Content Placeholder 4">
            <a:extLst>
              <a:ext uri="{FF2B5EF4-FFF2-40B4-BE49-F238E27FC236}">
                <a16:creationId xmlns:a16="http://schemas.microsoft.com/office/drawing/2014/main" id="{48D301B9-2E4C-B342-9835-689C6031FB67}"/>
              </a:ext>
            </a:extLst>
          </p:cNvPr>
          <p:cNvSpPr>
            <a:spLocks noGrp="1"/>
          </p:cNvSpPr>
          <p:nvPr>
            <p:ph idx="1"/>
          </p:nvPr>
        </p:nvSpPr>
        <p:spPr/>
        <p:txBody>
          <a:bodyPr/>
          <a:lstStyle/>
          <a:p>
            <a:pPr fontAlgn="base">
              <a:spcBef>
                <a:spcPct val="0"/>
              </a:spcBef>
              <a:spcAft>
                <a:spcPct val="0"/>
              </a:spcAft>
            </a:pPr>
            <a:r>
              <a:rPr lang="en-US" dirty="0"/>
              <a:t>This is for informational purposes only, is not a solicitation, and should not be considered investment, legal or tax advice. The information in this report has been drawn from sources believed to be reliable, but its accuracy is not guaranteed, and is subject to change. Investors seeking more information should contact their financial advisor.</a:t>
            </a:r>
            <a:br>
              <a:rPr lang="en-US" dirty="0"/>
            </a:br>
            <a:br>
              <a:rPr lang="en-US" dirty="0"/>
            </a:br>
            <a:r>
              <a:rPr lang="en-US" b="1" dirty="0"/>
              <a:t>Investing involves risk, including the possible loss of principal. Past performance does not guarantee future results</a:t>
            </a:r>
            <a:r>
              <a:rPr lang="en-US" dirty="0"/>
              <a:t>. Asset allocation cannot eliminate the risk of fluctuating prices and uncertain returns. There is no guarantee that a diversified portfolio will outperform a non-diversified portfolio. No investment strategy, such as asset allocation, can guarantee a profit or protect against loss. Actual client results will vary based on investment selection, timing, market conditions, and tax situation. It is not possible to invest directly in an index.</a:t>
            </a:r>
            <a:br>
              <a:rPr lang="en-US" dirty="0"/>
            </a:br>
            <a:br>
              <a:rPr lang="en-US" dirty="0"/>
            </a:br>
            <a:br>
              <a:rPr lang="en-US" dirty="0"/>
            </a:br>
            <a:r>
              <a:rPr lang="en-US" dirty="0"/>
              <a:t>AssetMark, Inc. is an investment adviser registered with the U.S. Securities and Exchange Commission.</a:t>
            </a:r>
          </a:p>
          <a:p>
            <a:pPr fontAlgn="base">
              <a:spcBef>
                <a:spcPct val="0"/>
              </a:spcBef>
              <a:spcAft>
                <a:spcPct val="0"/>
              </a:spcAft>
            </a:pPr>
            <a:endParaRPr lang="en-US" dirty="0">
              <a:solidFill>
                <a:srgbClr val="272727"/>
              </a:solidFill>
              <a:latin typeface="Arial" panose="020B0604020202020204" pitchFamily="34" charset="0"/>
              <a:cs typeface="Arial" panose="020B0604020202020204" pitchFamily="34" charset="0"/>
            </a:endParaRPr>
          </a:p>
          <a:p>
            <a:pPr fontAlgn="base">
              <a:spcBef>
                <a:spcPct val="0"/>
              </a:spcBef>
              <a:spcAft>
                <a:spcPct val="0"/>
              </a:spcAft>
            </a:pPr>
            <a:r>
              <a:rPr lang="en-US" dirty="0">
                <a:solidFill>
                  <a:srgbClr val="272727"/>
                </a:solidFill>
                <a:latin typeface="Arial" panose="020B0604020202020204" pitchFamily="34" charset="0"/>
                <a:cs typeface="Arial" panose="020B0604020202020204" pitchFamily="34" charset="0"/>
              </a:rPr>
              <a:t>©2021 AssetMark, Inc. All rights reserved.  </a:t>
            </a:r>
          </a:p>
          <a:p>
            <a:pPr fontAlgn="base">
              <a:spcBef>
                <a:spcPct val="0"/>
              </a:spcBef>
              <a:spcAft>
                <a:spcPct val="0"/>
              </a:spcAft>
            </a:pPr>
            <a:r>
              <a:rPr lang="en-US">
                <a:latin typeface="Arial" panose="020B0604020202020204" pitchFamily="34" charset="0"/>
                <a:cs typeface="Arial" panose="020B0604020202020204" pitchFamily="34" charset="0"/>
              </a:rPr>
              <a:t>101938 | C21-17280 </a:t>
            </a:r>
            <a:r>
              <a:rPr lang="en-US">
                <a:solidFill>
                  <a:srgbClr val="272727"/>
                </a:solidFill>
                <a:latin typeface="Arial" panose="020B0604020202020204" pitchFamily="34" charset="0"/>
                <a:cs typeface="Arial" panose="020B0604020202020204" pitchFamily="34" charset="0"/>
              </a:rPr>
              <a:t>| 02/2021 </a:t>
            </a:r>
            <a:r>
              <a:rPr lang="en-US" dirty="0">
                <a:solidFill>
                  <a:srgbClr val="272727"/>
                </a:solidFill>
                <a:latin typeface="Arial" panose="020B0604020202020204" pitchFamily="34" charset="0"/>
                <a:cs typeface="Arial" panose="020B0604020202020204" pitchFamily="34" charset="0"/>
              </a:rPr>
              <a:t>| </a:t>
            </a:r>
            <a:r>
              <a:rPr lang="en-US">
                <a:solidFill>
                  <a:srgbClr val="272727"/>
                </a:solidFill>
                <a:latin typeface="Arial" panose="020B0604020202020204" pitchFamily="34" charset="0"/>
                <a:cs typeface="Arial" panose="020B0604020202020204" pitchFamily="34" charset="0"/>
              </a:rPr>
              <a:t>EXP 02/28/2022</a:t>
            </a:r>
            <a:endParaRPr lang="en-US" dirty="0"/>
          </a:p>
        </p:txBody>
      </p:sp>
    </p:spTree>
    <p:extLst>
      <p:ext uri="{BB962C8B-B14F-4D97-AF65-F5344CB8AC3E}">
        <p14:creationId xmlns:p14="http://schemas.microsoft.com/office/powerpoint/2010/main" val="2233661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Main Theme">
  <a:themeElements>
    <a:clrScheme name="AssetMark Color Theme 2017">
      <a:dk1>
        <a:srgbClr val="000000"/>
      </a:dk1>
      <a:lt1>
        <a:srgbClr val="FFFFFF"/>
      </a:lt1>
      <a:dk2>
        <a:srgbClr val="0C385E"/>
      </a:dk2>
      <a:lt2>
        <a:srgbClr val="E7E6E6"/>
      </a:lt2>
      <a:accent1>
        <a:srgbClr val="007EBB"/>
      </a:accent1>
      <a:accent2>
        <a:srgbClr val="6DC5E6"/>
      </a:accent2>
      <a:accent3>
        <a:srgbClr val="73AE57"/>
      </a:accent3>
      <a:accent4>
        <a:srgbClr val="F3AF00"/>
      </a:accent4>
      <a:accent5>
        <a:srgbClr val="F36E20"/>
      </a:accent5>
      <a:accent6>
        <a:srgbClr val="9F3324"/>
      </a:accent6>
      <a:hlink>
        <a:srgbClr val="75C9E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TheMarkTitleSlide_32440P_202004" id="{EF67A38A-E211-A040-A0E9-9E558DBDD70A}" vid="{451C6AB3-75D1-8348-8B7B-CD5C1FF1FF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238</TotalTime>
  <Words>483</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.AppleSystemUIFont</vt:lpstr>
      <vt:lpstr>Arial</vt:lpstr>
      <vt:lpstr>ArialUnicodeMS</vt:lpstr>
      <vt:lpstr>Calibri</vt:lpstr>
      <vt:lpstr>Main Theme</vt:lpstr>
      <vt:lpstr>January 2021– Monthly commentary</vt:lpstr>
      <vt:lpstr>January 2021 &amp; Year-to-Date Market Returns</vt:lpstr>
      <vt:lpstr>January 2021 &amp; Year-to-Date Market Returns</vt:lpstr>
      <vt:lpstr>Index Definitions</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Income Challenge</dc:title>
  <dc:creator>Samuel, Kezia (AssetMark)</dc:creator>
  <cp:lastModifiedBy>Clarke, Kate (AssetMark)</cp:lastModifiedBy>
  <cp:revision>33</cp:revision>
  <dcterms:created xsi:type="dcterms:W3CDTF">2020-06-19T17:50:09Z</dcterms:created>
  <dcterms:modified xsi:type="dcterms:W3CDTF">2021-02-04T18:20:47Z</dcterms:modified>
</cp:coreProperties>
</file>